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96" r:id="rId2"/>
    <p:sldId id="261" r:id="rId3"/>
    <p:sldId id="259" r:id="rId4"/>
    <p:sldId id="301" r:id="rId5"/>
    <p:sldId id="260" r:id="rId6"/>
    <p:sldId id="297" r:id="rId7"/>
    <p:sldId id="298" r:id="rId8"/>
    <p:sldId id="299" r:id="rId9"/>
    <p:sldId id="302" r:id="rId10"/>
    <p:sldId id="305" r:id="rId11"/>
    <p:sldId id="306" r:id="rId12"/>
    <p:sldId id="307" r:id="rId13"/>
    <p:sldId id="308" r:id="rId14"/>
    <p:sldId id="303" r:id="rId15"/>
    <p:sldId id="309" r:id="rId16"/>
    <p:sldId id="310" r:id="rId17"/>
    <p:sldId id="311" r:id="rId18"/>
    <p:sldId id="312" r:id="rId19"/>
    <p:sldId id="304" r:id="rId20"/>
    <p:sldId id="313" r:id="rId21"/>
    <p:sldId id="314" r:id="rId22"/>
    <p:sldId id="316" r:id="rId23"/>
    <p:sldId id="300" r:id="rId24"/>
    <p:sldId id="318" r:id="rId25"/>
    <p:sldId id="319" r:id="rId26"/>
    <p:sldId id="317" r:id="rId27"/>
    <p:sldId id="321" r:id="rId28"/>
    <p:sldId id="322" r:id="rId29"/>
    <p:sldId id="323" r:id="rId30"/>
    <p:sldId id="327" r:id="rId31"/>
    <p:sldId id="329" r:id="rId32"/>
    <p:sldId id="265" r:id="rId33"/>
  </p:sldIdLst>
  <p:sldSz cx="9144000" cy="5143500" type="screen16x9"/>
  <p:notesSz cx="6858000" cy="9144000"/>
  <p:embeddedFontLst>
    <p:embeddedFont>
      <p:font typeface="Barlow Light" panose="020B0604020202020204" charset="0"/>
      <p:regular r:id="rId35"/>
      <p:bold r:id="rId36"/>
      <p:italic r:id="rId37"/>
      <p:boldItalic r:id="rId38"/>
    </p:embeddedFont>
    <p:embeddedFont>
      <p:font typeface="Karla" panose="020B060402020202020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236"/>
    <a:srgbClr val="003399"/>
    <a:srgbClr val="FC0703"/>
    <a:srgbClr val="050505"/>
    <a:srgbClr val="1B03F4"/>
    <a:srgbClr val="31A1FF"/>
    <a:srgbClr val="FED112"/>
    <a:srgbClr val="8F0000"/>
    <a:srgbClr val="666666"/>
    <a:srgbClr val="07BE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F22289-429D-4D0D-BF76-E5CE2BBC81C7}">
  <a:tblStyle styleId="{93F22289-429D-4D0D-BF76-E5CE2BBC81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A327E20-A340-4372-BCF3-B4222FC5BB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 autoAdjust="0"/>
    <p:restoredTop sz="93827" autoAdjust="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949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36366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6126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7269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2783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74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7491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2222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4234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9081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641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45201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6372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744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2459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1983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4549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11547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6388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261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98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1775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47399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3123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432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9899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334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41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Immagine che contiene fiore, pianta, girasole, veivolo&#10;&#10;Descrizione generata automaticamente">
            <a:extLst>
              <a:ext uri="{FF2B5EF4-FFF2-40B4-BE49-F238E27FC236}">
                <a16:creationId xmlns:a16="http://schemas.microsoft.com/office/drawing/2014/main" id="{7C0EFB0A-8AA0-4423-B614-CE05ED1C53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1674"/>
          <a:stretch/>
        </p:blipFill>
        <p:spPr>
          <a:xfrm>
            <a:off x="3100959" y="0"/>
            <a:ext cx="6043041" cy="5143500"/>
          </a:xfrm>
          <a:prstGeom prst="rect">
            <a:avLst/>
          </a:prstGeom>
        </p:spPr>
      </p:pic>
      <p:sp>
        <p:nvSpPr>
          <p:cNvPr id="10" name="Google Shape;10;p2"/>
          <p:cNvSpPr/>
          <p:nvPr userDrawn="1"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  <p:txBody>
          <a:bodyPr/>
          <a:lstStyle/>
          <a:p>
            <a:endParaRPr lang="it-IT" dirty="0"/>
          </a:p>
        </p:txBody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1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20" name="Google Shape;20;p4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838309" y="1807900"/>
            <a:ext cx="31482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838250" y="2419350"/>
            <a:ext cx="31482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339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tif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ctrTitle"/>
          </p:nvPr>
        </p:nvSpPr>
        <p:spPr>
          <a:xfrm>
            <a:off x="373980" y="2929062"/>
            <a:ext cx="4481484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MAPPING </a:t>
            </a:r>
            <a:r>
              <a:rPr lang="en" sz="3200" dirty="0">
                <a:solidFill>
                  <a:srgbClr val="003399"/>
                </a:solidFill>
              </a:rPr>
              <a:t>EUROPEAN</a:t>
            </a:r>
            <a:r>
              <a:rPr lang="en" sz="3200" dirty="0"/>
              <a:t> POLITICAL PARTIES</a:t>
            </a:r>
            <a:endParaRPr sz="3200" dirty="0"/>
          </a:p>
        </p:txBody>
      </p:sp>
      <p:pic>
        <p:nvPicPr>
          <p:cNvPr id="30" name="Elemento grafico 29">
            <a:extLst>
              <a:ext uri="{FF2B5EF4-FFF2-40B4-BE49-F238E27FC236}">
                <a16:creationId xmlns:a16="http://schemas.microsoft.com/office/drawing/2014/main" id="{3FDFC1A5-881D-43F7-8F3A-C3D34D2F3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3980" y="1657350"/>
            <a:ext cx="914400" cy="914400"/>
          </a:xfrm>
          <a:prstGeom prst="rect">
            <a:avLst/>
          </a:prstGeom>
        </p:spPr>
      </p:pic>
      <p:sp>
        <p:nvSpPr>
          <p:cNvPr id="4" name="Google Shape;443;p41">
            <a:extLst>
              <a:ext uri="{FF2B5EF4-FFF2-40B4-BE49-F238E27FC236}">
                <a16:creationId xmlns:a16="http://schemas.microsoft.com/office/drawing/2014/main" id="{5B116952-1010-4284-9BFB-C54EB1965EE3}"/>
              </a:ext>
            </a:extLst>
          </p:cNvPr>
          <p:cNvSpPr txBox="1"/>
          <p:nvPr/>
        </p:nvSpPr>
        <p:spPr>
          <a:xfrm>
            <a:off x="181879" y="4468374"/>
            <a:ext cx="3675506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999999"/>
                </a:solidFill>
                <a:latin typeface="Montserrat" panose="020B0604020202020204" charset="0"/>
                <a:ea typeface="Karla"/>
                <a:cs typeface="Karla"/>
                <a:sym typeface="Karla"/>
              </a:rPr>
              <a:t>Unsupervised Learning Project for Statistical Learning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400" i="1" dirty="0">
              <a:solidFill>
                <a:srgbClr val="999999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>
                <a:solidFill>
                  <a:srgbClr val="999999"/>
                </a:solidFill>
                <a:latin typeface="Montserrat" panose="020B0604020202020204" charset="0"/>
                <a:ea typeface="Karla"/>
                <a:cs typeface="Karla"/>
                <a:sym typeface="Karla"/>
              </a:rPr>
              <a:t>Author: Marco Cazzola</a:t>
            </a:r>
            <a:endParaRPr sz="900" i="1" dirty="0">
              <a:solidFill>
                <a:srgbClr val="999999"/>
              </a:solidFill>
              <a:latin typeface="Montserrat" panose="020B0604020202020204" charset="0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4046413311"/>
      </p:ext>
    </p:extLst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9903"/>
                </a:solidFill>
                <a:latin typeface="Montserrat" panose="020B0604020202020204" charset="0"/>
              </a:rPr>
              <a:t>GROUPS CARDINALITY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3AD0B13-9D44-42D6-B861-78768753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C20B5AF-C78C-9B41-B2DD-3EF00EF44A3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000" y="1372987"/>
            <a:ext cx="6497053" cy="34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933043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9903"/>
                </a:solidFill>
                <a:latin typeface="Montserrat" panose="020B0604020202020204" charset="0"/>
              </a:rPr>
              <a:t>DISTRIBUTIONS / 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C20B5AF-C78C-9B41-B2DD-3EF00EF44A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7031"/>
          <a:stretch/>
        </p:blipFill>
        <p:spPr>
          <a:xfrm>
            <a:off x="522000" y="1427710"/>
            <a:ext cx="6271833" cy="3322141"/>
          </a:xfrm>
          <a:prstGeom prst="rect">
            <a:avLst/>
          </a:prstGeom>
        </p:spPr>
      </p:pic>
      <p:pic>
        <p:nvPicPr>
          <p:cNvPr id="6" name="Elemento grafico 5" descr="Grafico a barre con riempimento a tinta unita">
            <a:extLst>
              <a:ext uri="{FF2B5EF4-FFF2-40B4-BE49-F238E27FC236}">
                <a16:creationId xmlns:a16="http://schemas.microsoft.com/office/drawing/2014/main" id="{F9FA8043-3015-4B4B-90FE-07BD83242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11519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9903"/>
                </a:solidFill>
                <a:latin typeface="Montserrat" panose="020B0604020202020204" charset="0"/>
              </a:rPr>
              <a:t>DISTRIBUTIONS / 2</a:t>
            </a:r>
          </a:p>
        </p:txBody>
      </p:sp>
      <p:pic>
        <p:nvPicPr>
          <p:cNvPr id="6" name="Elemento grafico 5" descr="Grafico a barre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0996CB11-196F-324C-8A68-B624393E39EE}"/>
              </a:ext>
            </a:extLst>
          </p:cNvPr>
          <p:cNvGrpSpPr/>
          <p:nvPr/>
        </p:nvGrpSpPr>
        <p:grpSpPr>
          <a:xfrm>
            <a:off x="522000" y="1429200"/>
            <a:ext cx="6271200" cy="3322800"/>
            <a:chOff x="1106905" y="1364967"/>
            <a:chExt cx="3465095" cy="183738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DC20B5AF-C78C-9B41-B2DD-3EF00EF44A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94022"/>
            <a:stretch/>
          </p:blipFill>
          <p:spPr>
            <a:xfrm>
              <a:off x="1106905" y="1364967"/>
              <a:ext cx="3465095" cy="207159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1D19933-584E-9346-99A2-EA6C01EF0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52953"/>
            <a:stretch/>
          </p:blipFill>
          <p:spPr>
            <a:xfrm>
              <a:off x="1106905" y="1572126"/>
              <a:ext cx="3465095" cy="1630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030956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9903"/>
                </a:solidFill>
                <a:latin typeface="Montserrat" panose="020B0604020202020204" charset="0"/>
              </a:rPr>
              <a:t>CORRELATION MATRIX</a:t>
            </a:r>
          </a:p>
        </p:txBody>
      </p:sp>
      <p:pic>
        <p:nvPicPr>
          <p:cNvPr id="6" name="Elemento grafico 5" descr="Rete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C4AF977-2FB0-D84A-AE6F-557D955831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495" t="32873" r="19078" b="18657"/>
          <a:stretch/>
        </p:blipFill>
        <p:spPr>
          <a:xfrm>
            <a:off x="1659461" y="1211069"/>
            <a:ext cx="4502989" cy="3735582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686380BF-63E8-F64F-B06F-417F51D48EAF}"/>
              </a:ext>
            </a:extLst>
          </p:cNvPr>
          <p:cNvCxnSpPr/>
          <p:nvPr/>
        </p:nvCxnSpPr>
        <p:spPr>
          <a:xfrm>
            <a:off x="1126929" y="2424023"/>
            <a:ext cx="1262581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2A3E8834-F016-3C47-909C-C5D70AA4111E}"/>
              </a:ext>
            </a:extLst>
          </p:cNvPr>
          <p:cNvCxnSpPr/>
          <p:nvPr/>
        </p:nvCxnSpPr>
        <p:spPr>
          <a:xfrm>
            <a:off x="1253451" y="2869721"/>
            <a:ext cx="1262581" cy="0"/>
          </a:xfrm>
          <a:prstGeom prst="straightConnector1">
            <a:avLst/>
          </a:prstGeom>
          <a:ln w="127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989BF03-C59E-964C-AE06-0E0D1A7912C7}"/>
              </a:ext>
            </a:extLst>
          </p:cNvPr>
          <p:cNvCxnSpPr/>
          <p:nvPr/>
        </p:nvCxnSpPr>
        <p:spPr>
          <a:xfrm>
            <a:off x="756000" y="2265873"/>
            <a:ext cx="1262581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59C1BC4-A480-9440-A9A1-6399A77021BF}"/>
              </a:ext>
            </a:extLst>
          </p:cNvPr>
          <p:cNvCxnSpPr/>
          <p:nvPr/>
        </p:nvCxnSpPr>
        <p:spPr>
          <a:xfrm flipH="1">
            <a:off x="5532450" y="1963947"/>
            <a:ext cx="1260000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25873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AB8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663AB8"/>
                </a:solidFill>
              </a:rPr>
              <a:t>3.</a:t>
            </a:r>
            <a:endParaRPr sz="7200" dirty="0">
              <a:solidFill>
                <a:srgbClr val="663AB8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PRINCIPAL COMPONENT ANALYSIS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31285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dimensionality reduction</a:t>
            </a:r>
            <a:endParaRPr b="1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129357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B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6639B8"/>
                </a:solidFill>
                <a:latin typeface="Montserrat" panose="020B0604020202020204" charset="0"/>
              </a:rPr>
              <a:t>VARIANCE EXPLAINED</a:t>
            </a:r>
          </a:p>
        </p:txBody>
      </p:sp>
      <p:pic>
        <p:nvPicPr>
          <p:cNvPr id="6" name="Elemento grafico 5" descr="Segnale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flipH="1">
            <a:off x="288000" y="763200"/>
            <a:ext cx="468000" cy="468000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3DD36D1B-4CA2-374A-B1B5-F2C3713CDEB6}"/>
              </a:ext>
            </a:extLst>
          </p:cNvPr>
          <p:cNvGrpSpPr>
            <a:grpSpLocks noChangeAspect="1"/>
          </p:cNvGrpSpPr>
          <p:nvPr/>
        </p:nvGrpSpPr>
        <p:grpSpPr>
          <a:xfrm>
            <a:off x="756000" y="1262950"/>
            <a:ext cx="5914897" cy="3769275"/>
            <a:chOff x="608264" y="1146767"/>
            <a:chExt cx="6271833" cy="3996733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6232291-7718-6045-9B30-B6B21F820C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1134" b="-2831"/>
            <a:stretch/>
          </p:blipFill>
          <p:spPr>
            <a:xfrm>
              <a:off x="608264" y="1231200"/>
              <a:ext cx="6271833" cy="3912300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A0A4E845-3CD5-E24F-A901-E78A5ABE5B87}"/>
                </a:ext>
              </a:extLst>
            </p:cNvPr>
            <p:cNvSpPr/>
            <p:nvPr/>
          </p:nvSpPr>
          <p:spPr>
            <a:xfrm>
              <a:off x="1374775" y="1406525"/>
              <a:ext cx="222250" cy="52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733A4E52-6B4D-DE45-A220-19367528BE75}"/>
                </a:ext>
              </a:extLst>
            </p:cNvPr>
            <p:cNvSpPr/>
            <p:nvPr/>
          </p:nvSpPr>
          <p:spPr>
            <a:xfrm>
              <a:off x="2536825" y="3346450"/>
              <a:ext cx="222250" cy="52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CDF8477D-A8F8-4D48-8075-ED49E84E6E34}"/>
                </a:ext>
              </a:extLst>
            </p:cNvPr>
            <p:cNvSpPr/>
            <p:nvPr/>
          </p:nvSpPr>
          <p:spPr>
            <a:xfrm>
              <a:off x="3689350" y="4283075"/>
              <a:ext cx="222250" cy="52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EE40EFA1-73B4-3C4A-9B57-4801FE9B1E6A}"/>
                </a:ext>
              </a:extLst>
            </p:cNvPr>
            <p:cNvSpPr/>
            <p:nvPr/>
          </p:nvSpPr>
          <p:spPr>
            <a:xfrm>
              <a:off x="4845050" y="4420020"/>
              <a:ext cx="222250" cy="52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5C112C46-7EC7-F04C-8BB3-A2CA595C2480}"/>
                </a:ext>
              </a:extLst>
            </p:cNvPr>
            <p:cNvSpPr/>
            <p:nvPr/>
          </p:nvSpPr>
          <p:spPr>
            <a:xfrm>
              <a:off x="6013450" y="4518445"/>
              <a:ext cx="222250" cy="52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Google Shape;315;p32">
              <a:extLst>
                <a:ext uri="{FF2B5EF4-FFF2-40B4-BE49-F238E27FC236}">
                  <a16:creationId xmlns:a16="http://schemas.microsoft.com/office/drawing/2014/main" id="{E7437E2B-D7E5-9044-B75D-C31A8D8CF58C}"/>
                </a:ext>
              </a:extLst>
            </p:cNvPr>
            <p:cNvSpPr txBox="1">
              <a:spLocks/>
            </p:cNvSpPr>
            <p:nvPr/>
          </p:nvSpPr>
          <p:spPr>
            <a:xfrm>
              <a:off x="5810033" y="4260951"/>
              <a:ext cx="787617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▸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2,03%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5" name="Google Shape;315;p32">
              <a:extLst>
                <a:ext uri="{FF2B5EF4-FFF2-40B4-BE49-F238E27FC236}">
                  <a16:creationId xmlns:a16="http://schemas.microsoft.com/office/drawing/2014/main" id="{DBCC9E02-5705-974F-85FB-71846CD7003A}"/>
                </a:ext>
              </a:extLst>
            </p:cNvPr>
            <p:cNvSpPr txBox="1">
              <a:spLocks/>
            </p:cNvSpPr>
            <p:nvPr/>
          </p:nvSpPr>
          <p:spPr>
            <a:xfrm>
              <a:off x="4646493" y="4168876"/>
              <a:ext cx="787617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▸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3,74%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Google Shape;315;p32">
              <a:extLst>
                <a:ext uri="{FF2B5EF4-FFF2-40B4-BE49-F238E27FC236}">
                  <a16:creationId xmlns:a16="http://schemas.microsoft.com/office/drawing/2014/main" id="{D25EA42D-D7CB-484A-AD09-266CC398EA5F}"/>
                </a:ext>
              </a:extLst>
            </p:cNvPr>
            <p:cNvSpPr txBox="1">
              <a:spLocks/>
            </p:cNvSpPr>
            <p:nvPr/>
          </p:nvSpPr>
          <p:spPr>
            <a:xfrm>
              <a:off x="3475663" y="4020509"/>
              <a:ext cx="787617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▸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6,27%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Google Shape;315;p32">
              <a:extLst>
                <a:ext uri="{FF2B5EF4-FFF2-40B4-BE49-F238E27FC236}">
                  <a16:creationId xmlns:a16="http://schemas.microsoft.com/office/drawing/2014/main" id="{7A74552E-8547-9D48-9D07-FF23886DF920}"/>
                </a:ext>
              </a:extLst>
            </p:cNvPr>
            <p:cNvSpPr txBox="1">
              <a:spLocks/>
            </p:cNvSpPr>
            <p:nvPr/>
          </p:nvSpPr>
          <p:spPr>
            <a:xfrm>
              <a:off x="2139925" y="3068800"/>
              <a:ext cx="1043402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▸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23,07%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Google Shape;315;p32">
              <a:extLst>
                <a:ext uri="{FF2B5EF4-FFF2-40B4-BE49-F238E27FC236}">
                  <a16:creationId xmlns:a16="http://schemas.microsoft.com/office/drawing/2014/main" id="{9D0208E7-7305-C543-87D4-78814AA43155}"/>
                </a:ext>
              </a:extLst>
            </p:cNvPr>
            <p:cNvSpPr txBox="1">
              <a:spLocks/>
            </p:cNvSpPr>
            <p:nvPr/>
          </p:nvSpPr>
          <p:spPr>
            <a:xfrm>
              <a:off x="975581" y="1146767"/>
              <a:ext cx="1043402" cy="4222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▸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L="914400" marR="0" lvl="1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L="1371600" marR="0" lvl="2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▹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L="1828800" marR="0" lvl="3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L="2286000" marR="0" lvl="4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L="2743200" marR="0" lvl="5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L="3200400" marR="0" lvl="6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●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L="3657600" marR="0" lvl="7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○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L="4114800" marR="0" lvl="8" indent="-3810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Montserrat"/>
                <a:buChar char="■"/>
                <a:defRPr sz="2400" b="0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marL="0" indent="0" algn="ctr">
                <a:spcBef>
                  <a:spcPts val="0"/>
                </a:spcBef>
                <a:buFont typeface="Montserrat"/>
                <a:buNone/>
              </a:pPr>
              <a:r>
                <a:rPr lang="en-US" sz="1400" b="1" dirty="0">
                  <a:solidFill>
                    <a:schemeClr val="tx1"/>
                  </a:solidFill>
                </a:rPr>
                <a:t>57,87%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3927326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B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6639B8"/>
                </a:solidFill>
                <a:latin typeface="Montserrat" panose="020B0604020202020204" charset="0"/>
              </a:rPr>
              <a:t>COMPONENTS INTERPRETATION</a:t>
            </a:r>
          </a:p>
        </p:txBody>
      </p:sp>
      <p:pic>
        <p:nvPicPr>
          <p:cNvPr id="6" name="Elemento grafico 5" descr="Badge Punto interrogativo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62BAEE-055D-004E-BC80-15181009A6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3796" t="38484"/>
          <a:stretch/>
        </p:blipFill>
        <p:spPr>
          <a:xfrm>
            <a:off x="143932" y="2091487"/>
            <a:ext cx="7543801" cy="21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2918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B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6639B8"/>
                </a:solidFill>
                <a:latin typeface="Montserrat" panose="020B0604020202020204" charset="0"/>
              </a:rPr>
              <a:t>LOADINGS PLOT</a:t>
            </a:r>
          </a:p>
        </p:txBody>
      </p:sp>
      <p:pic>
        <p:nvPicPr>
          <p:cNvPr id="6" name="Elemento grafico 5" descr="Bilancia della giustizia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008039-2DD2-C548-BA10-BCC108267A9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3682" y="1432559"/>
            <a:ext cx="6765401" cy="33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08836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39B8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6639B8"/>
                </a:solidFill>
                <a:latin typeface="Montserrat" panose="020B0604020202020204" charset="0"/>
              </a:rPr>
              <a:t>SCORES PLOT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008039-2DD2-C548-BA10-BCC108267A9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/>
        </p:blipFill>
        <p:spPr>
          <a:xfrm>
            <a:off x="412221" y="1392012"/>
            <a:ext cx="6778691" cy="338934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6903CE4-923C-574D-9BD7-825AAAF23C6F}"/>
              </a:ext>
            </a:extLst>
          </p:cNvPr>
          <p:cNvSpPr/>
          <p:nvPr/>
        </p:nvSpPr>
        <p:spPr>
          <a:xfrm>
            <a:off x="634546" y="1399106"/>
            <a:ext cx="1567116" cy="23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32798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BDD5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04BDD5"/>
                </a:solidFill>
              </a:rPr>
              <a:t>4.</a:t>
            </a:r>
            <a:endParaRPr sz="7200" dirty="0">
              <a:solidFill>
                <a:srgbClr val="04BDD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K-MEANS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600305" y="3312850"/>
            <a:ext cx="2030845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Clustering EU political parties</a:t>
            </a:r>
            <a:endParaRPr b="1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659041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44236"/>
                </a:solidFill>
              </a:rPr>
              <a:t>RESEARCH QUESTIONS</a:t>
            </a:r>
            <a:endParaRPr sz="3200" dirty="0">
              <a:solidFill>
                <a:srgbClr val="F44236"/>
              </a:solidFill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2" name="Google Shape;876;p50">
            <a:extLst>
              <a:ext uri="{FF2B5EF4-FFF2-40B4-BE49-F238E27FC236}">
                <a16:creationId xmlns:a16="http://schemas.microsoft.com/office/drawing/2014/main" id="{429AB933-47DC-467F-84A1-9A17C9F375AD}"/>
              </a:ext>
            </a:extLst>
          </p:cNvPr>
          <p:cNvGrpSpPr/>
          <p:nvPr/>
        </p:nvGrpSpPr>
        <p:grpSpPr>
          <a:xfrm>
            <a:off x="287032" y="764108"/>
            <a:ext cx="468000" cy="468000"/>
            <a:chOff x="3951850" y="2985350"/>
            <a:chExt cx="407950" cy="416500"/>
          </a:xfrm>
          <a:solidFill>
            <a:srgbClr val="999999"/>
          </a:solidFill>
        </p:grpSpPr>
        <p:sp>
          <p:nvSpPr>
            <p:cNvPr id="13" name="Google Shape;877;p50">
              <a:extLst>
                <a:ext uri="{FF2B5EF4-FFF2-40B4-BE49-F238E27FC236}">
                  <a16:creationId xmlns:a16="http://schemas.microsoft.com/office/drawing/2014/main" id="{DB7B335F-9E2A-41B0-B858-FE31C229917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8;p50">
              <a:extLst>
                <a:ext uri="{FF2B5EF4-FFF2-40B4-BE49-F238E27FC236}">
                  <a16:creationId xmlns:a16="http://schemas.microsoft.com/office/drawing/2014/main" id="{466C24B4-6678-44C2-B1F0-E6DFC5379F99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9;p50">
              <a:extLst>
                <a:ext uri="{FF2B5EF4-FFF2-40B4-BE49-F238E27FC236}">
                  <a16:creationId xmlns:a16="http://schemas.microsoft.com/office/drawing/2014/main" id="{29F6839A-A3DB-4007-95AC-5F1861341D0F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0;p50">
              <a:extLst>
                <a:ext uri="{FF2B5EF4-FFF2-40B4-BE49-F238E27FC236}">
                  <a16:creationId xmlns:a16="http://schemas.microsoft.com/office/drawing/2014/main" id="{94F9810D-57C6-4B71-8FC8-0FD702D375D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25;p19">
            <a:extLst>
              <a:ext uri="{FF2B5EF4-FFF2-40B4-BE49-F238E27FC236}">
                <a16:creationId xmlns:a16="http://schemas.microsoft.com/office/drawing/2014/main" id="{9B5D5EC3-354D-E241-8F03-F5AE69A56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349" y="1686063"/>
            <a:ext cx="5862127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F44236"/>
              </a:buClr>
              <a:buSzPts val="2000"/>
              <a:buChar char="▸"/>
            </a:pPr>
            <a:r>
              <a:rPr lang="it-IT" sz="2400" dirty="0" err="1"/>
              <a:t>Where</a:t>
            </a:r>
            <a:r>
              <a:rPr lang="it-IT" sz="2400" dirty="0"/>
              <a:t> </a:t>
            </a:r>
            <a:r>
              <a:rPr lang="it-IT" sz="2400" dirty="0" err="1"/>
              <a:t>would</a:t>
            </a:r>
            <a:r>
              <a:rPr lang="it-IT" sz="2400" dirty="0"/>
              <a:t> national parties locate in a </a:t>
            </a:r>
            <a:r>
              <a:rPr lang="it-IT" sz="2400" dirty="0" err="1"/>
              <a:t>political</a:t>
            </a:r>
            <a:r>
              <a:rPr lang="it-IT" sz="2400" dirty="0"/>
              <a:t> </a:t>
            </a:r>
            <a:r>
              <a:rPr lang="it-IT" sz="2400" dirty="0" err="1"/>
              <a:t>compass</a:t>
            </a:r>
            <a:r>
              <a:rPr lang="it-IT" sz="2400" dirty="0"/>
              <a:t>?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24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F44236"/>
              </a:buClr>
              <a:buSzPts val="2000"/>
              <a:buChar char="▸"/>
            </a:pP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there</a:t>
            </a:r>
            <a:r>
              <a:rPr lang="it-IT" sz="2400" dirty="0"/>
              <a:t> a </a:t>
            </a:r>
            <a:r>
              <a:rPr lang="it-IT" sz="2400" dirty="0" err="1"/>
              <a:t>correspondence</a:t>
            </a:r>
            <a:r>
              <a:rPr lang="it-IT" sz="2400" dirty="0"/>
              <a:t> </a:t>
            </a:r>
            <a:r>
              <a:rPr lang="it-IT" sz="2400" dirty="0" err="1"/>
              <a:t>between</a:t>
            </a:r>
            <a:r>
              <a:rPr lang="it-IT" sz="2400" dirty="0"/>
              <a:t> EU </a:t>
            </a:r>
            <a:r>
              <a:rPr lang="it-IT" sz="2400" dirty="0" err="1"/>
              <a:t>parliamentary</a:t>
            </a:r>
            <a:r>
              <a:rPr lang="it-IT" sz="2400" dirty="0"/>
              <a:t> membership and the parties’ position in </a:t>
            </a:r>
            <a:r>
              <a:rPr lang="it-IT" sz="2400" dirty="0" err="1"/>
              <a:t>that</a:t>
            </a:r>
            <a:r>
              <a:rPr lang="it-IT" sz="2400" dirty="0"/>
              <a:t> </a:t>
            </a:r>
            <a:r>
              <a:rPr lang="it-IT" sz="2400" dirty="0" err="1"/>
              <a:t>political</a:t>
            </a:r>
            <a:r>
              <a:rPr lang="it-IT" sz="2400" dirty="0"/>
              <a:t> </a:t>
            </a:r>
            <a:r>
              <a:rPr lang="it-IT" sz="2400" dirty="0" err="1"/>
              <a:t>compass</a:t>
            </a:r>
            <a:r>
              <a:rPr lang="it-IT" sz="2400" dirty="0"/>
              <a:t>?</a:t>
            </a:r>
            <a:endParaRPr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</p:cSld>
  <p:clrMapOvr>
    <a:masterClrMapping/>
  </p:clrMapOvr>
  <p:transition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DD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0DBDD5"/>
                </a:solidFill>
                <a:latin typeface="Montserrat" panose="020B0604020202020204" charset="0"/>
              </a:rPr>
              <a:t>SELECTING K </a:t>
            </a:r>
          </a:p>
        </p:txBody>
      </p:sp>
      <p:pic>
        <p:nvPicPr>
          <p:cNvPr id="6" name="Elemento grafico 5" descr="Abaco contorno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008039-2DD2-C548-BA10-BCC108267A9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94617" y="1475091"/>
            <a:ext cx="5783531" cy="338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425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DD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0DBDD5"/>
                </a:solidFill>
                <a:latin typeface="Montserrat" panose="020B0604020202020204" charset="0"/>
              </a:rPr>
              <a:t>CLUSTERS 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76200"/>
            <a:ext cx="468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008039-2DD2-C548-BA10-BCC108267A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111"/>
          <a:stretch/>
        </p:blipFill>
        <p:spPr>
          <a:xfrm>
            <a:off x="522000" y="1368727"/>
            <a:ext cx="7052147" cy="338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4145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BDD5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0DBDD5"/>
                </a:solidFill>
                <a:latin typeface="Montserrat" panose="020B0604020202020204" charset="0"/>
              </a:rPr>
              <a:t>EU MEMBERSHIP CORRESPONDENCE</a:t>
            </a:r>
          </a:p>
        </p:txBody>
      </p:sp>
      <p:pic>
        <p:nvPicPr>
          <p:cNvPr id="6" name="Elemento grafico 5" descr="Segno di spunta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1000" y="776200"/>
            <a:ext cx="442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547BB8A-DC92-AE48-9475-006B42CAC570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22" b="8416"/>
          <a:stretch/>
        </p:blipFill>
        <p:spPr>
          <a:xfrm>
            <a:off x="955221" y="1458594"/>
            <a:ext cx="6414330" cy="3039862"/>
          </a:xfrm>
          <a:prstGeom prst="rect">
            <a:avLst/>
          </a:prstGeom>
        </p:spPr>
      </p:pic>
      <p:sp>
        <p:nvSpPr>
          <p:cNvPr id="12" name="Google Shape;315;p32">
            <a:extLst>
              <a:ext uri="{FF2B5EF4-FFF2-40B4-BE49-F238E27FC236}">
                <a16:creationId xmlns:a16="http://schemas.microsoft.com/office/drawing/2014/main" id="{CED4D6A7-67EE-F04F-A0C9-EE5D6547FCF8}"/>
              </a:ext>
            </a:extLst>
          </p:cNvPr>
          <p:cNvSpPr txBox="1">
            <a:spLocks/>
          </p:cNvSpPr>
          <p:nvPr/>
        </p:nvSpPr>
        <p:spPr>
          <a:xfrm rot="19200000">
            <a:off x="5956189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Unaffiliated</a:t>
            </a:r>
            <a:endParaRPr lang="it-IT" sz="1000" dirty="0">
              <a:sym typeface="Arial"/>
            </a:endParaRPr>
          </a:p>
        </p:txBody>
      </p:sp>
      <p:sp>
        <p:nvSpPr>
          <p:cNvPr id="21" name="Google Shape;315;p32">
            <a:extLst>
              <a:ext uri="{FF2B5EF4-FFF2-40B4-BE49-F238E27FC236}">
                <a16:creationId xmlns:a16="http://schemas.microsoft.com/office/drawing/2014/main" id="{A62CACB5-E2D9-EE49-86F6-A011D1D46BF8}"/>
              </a:ext>
            </a:extLst>
          </p:cNvPr>
          <p:cNvSpPr txBox="1">
            <a:spLocks/>
          </p:cNvSpPr>
          <p:nvPr/>
        </p:nvSpPr>
        <p:spPr>
          <a:xfrm rot="19200000">
            <a:off x="5313862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S&amp;D</a:t>
            </a:r>
          </a:p>
        </p:txBody>
      </p:sp>
      <p:sp>
        <p:nvSpPr>
          <p:cNvPr id="22" name="Google Shape;315;p32">
            <a:extLst>
              <a:ext uri="{FF2B5EF4-FFF2-40B4-BE49-F238E27FC236}">
                <a16:creationId xmlns:a16="http://schemas.microsoft.com/office/drawing/2014/main" id="{E2BD6F41-C3A9-7745-BC2D-2D9B8724F24F}"/>
              </a:ext>
            </a:extLst>
          </p:cNvPr>
          <p:cNvSpPr txBox="1">
            <a:spLocks/>
          </p:cNvSpPr>
          <p:nvPr/>
        </p:nvSpPr>
        <p:spPr>
          <a:xfrm rot="19200000">
            <a:off x="745234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ECR</a:t>
            </a:r>
          </a:p>
        </p:txBody>
      </p:sp>
      <p:sp>
        <p:nvSpPr>
          <p:cNvPr id="23" name="Google Shape;315;p32">
            <a:extLst>
              <a:ext uri="{FF2B5EF4-FFF2-40B4-BE49-F238E27FC236}">
                <a16:creationId xmlns:a16="http://schemas.microsoft.com/office/drawing/2014/main" id="{00C3F20D-1355-8C47-8440-A8B1C1986075}"/>
              </a:ext>
            </a:extLst>
          </p:cNvPr>
          <p:cNvSpPr txBox="1">
            <a:spLocks/>
          </p:cNvSpPr>
          <p:nvPr/>
        </p:nvSpPr>
        <p:spPr>
          <a:xfrm rot="19200000">
            <a:off x="1387563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EPP</a:t>
            </a:r>
          </a:p>
        </p:txBody>
      </p:sp>
      <p:sp>
        <p:nvSpPr>
          <p:cNvPr id="24" name="Google Shape;315;p32">
            <a:extLst>
              <a:ext uri="{FF2B5EF4-FFF2-40B4-BE49-F238E27FC236}">
                <a16:creationId xmlns:a16="http://schemas.microsoft.com/office/drawing/2014/main" id="{8778D095-BA5F-FF46-8A47-AC6FAAA61499}"/>
              </a:ext>
            </a:extLst>
          </p:cNvPr>
          <p:cNvSpPr txBox="1">
            <a:spLocks/>
          </p:cNvSpPr>
          <p:nvPr/>
        </p:nvSpPr>
        <p:spPr>
          <a:xfrm rot="19200000">
            <a:off x="2029892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Greens</a:t>
            </a:r>
            <a:endParaRPr lang="it-IT" sz="1000" dirty="0">
              <a:sym typeface="Arial"/>
            </a:endParaRPr>
          </a:p>
        </p:txBody>
      </p:sp>
      <p:sp>
        <p:nvSpPr>
          <p:cNvPr id="25" name="Google Shape;315;p32">
            <a:extLst>
              <a:ext uri="{FF2B5EF4-FFF2-40B4-BE49-F238E27FC236}">
                <a16:creationId xmlns:a16="http://schemas.microsoft.com/office/drawing/2014/main" id="{FF562EF4-89A8-714B-A9C8-C51530E1121C}"/>
              </a:ext>
            </a:extLst>
          </p:cNvPr>
          <p:cNvSpPr txBox="1">
            <a:spLocks/>
          </p:cNvSpPr>
          <p:nvPr/>
        </p:nvSpPr>
        <p:spPr>
          <a:xfrm rot="19200000">
            <a:off x="2672221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GUE/NGL</a:t>
            </a:r>
          </a:p>
        </p:txBody>
      </p:sp>
      <p:sp>
        <p:nvSpPr>
          <p:cNvPr id="26" name="Google Shape;315;p32">
            <a:extLst>
              <a:ext uri="{FF2B5EF4-FFF2-40B4-BE49-F238E27FC236}">
                <a16:creationId xmlns:a16="http://schemas.microsoft.com/office/drawing/2014/main" id="{21BD4F53-56C7-6743-8ADE-6B657FD5ED2E}"/>
              </a:ext>
            </a:extLst>
          </p:cNvPr>
          <p:cNvSpPr txBox="1">
            <a:spLocks/>
          </p:cNvSpPr>
          <p:nvPr/>
        </p:nvSpPr>
        <p:spPr>
          <a:xfrm rot="19200000">
            <a:off x="3377526" y="4489042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ID</a:t>
            </a:r>
          </a:p>
        </p:txBody>
      </p:sp>
      <p:sp>
        <p:nvSpPr>
          <p:cNvPr id="27" name="Google Shape;315;p32">
            <a:extLst>
              <a:ext uri="{FF2B5EF4-FFF2-40B4-BE49-F238E27FC236}">
                <a16:creationId xmlns:a16="http://schemas.microsoft.com/office/drawing/2014/main" id="{7FAAC463-3D33-C14B-B956-B7178B1C52EC}"/>
              </a:ext>
            </a:extLst>
          </p:cNvPr>
          <p:cNvSpPr txBox="1">
            <a:spLocks/>
          </p:cNvSpPr>
          <p:nvPr/>
        </p:nvSpPr>
        <p:spPr>
          <a:xfrm rot="19200000">
            <a:off x="3956879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Non-</a:t>
            </a:r>
            <a:r>
              <a:rPr lang="it-IT" sz="1000" dirty="0" err="1">
                <a:sym typeface="Arial"/>
              </a:rPr>
              <a:t>Inscrits</a:t>
            </a:r>
            <a:endParaRPr lang="it-IT" sz="1000" dirty="0">
              <a:sym typeface="Arial"/>
            </a:endParaRPr>
          </a:p>
        </p:txBody>
      </p:sp>
      <p:sp>
        <p:nvSpPr>
          <p:cNvPr id="28" name="Google Shape;315;p32">
            <a:extLst>
              <a:ext uri="{FF2B5EF4-FFF2-40B4-BE49-F238E27FC236}">
                <a16:creationId xmlns:a16="http://schemas.microsoft.com/office/drawing/2014/main" id="{EA68EF91-7E05-9C43-98D9-7B55CB8C980D}"/>
              </a:ext>
            </a:extLst>
          </p:cNvPr>
          <p:cNvSpPr txBox="1">
            <a:spLocks/>
          </p:cNvSpPr>
          <p:nvPr/>
        </p:nvSpPr>
        <p:spPr>
          <a:xfrm rot="19200000">
            <a:off x="4611403" y="4545790"/>
            <a:ext cx="1079629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Renew</a:t>
            </a:r>
            <a:r>
              <a:rPr lang="it-IT" sz="1000" dirty="0">
                <a:sym typeface="Arial"/>
              </a:rPr>
              <a:t> Europe</a:t>
            </a:r>
          </a:p>
        </p:txBody>
      </p:sp>
      <p:sp>
        <p:nvSpPr>
          <p:cNvPr id="29" name="Google Shape;315;p32">
            <a:extLst>
              <a:ext uri="{FF2B5EF4-FFF2-40B4-BE49-F238E27FC236}">
                <a16:creationId xmlns:a16="http://schemas.microsoft.com/office/drawing/2014/main" id="{00B9F6C5-530F-6842-B511-B3EA741C4A8F}"/>
              </a:ext>
            </a:extLst>
          </p:cNvPr>
          <p:cNvSpPr txBox="1">
            <a:spLocks/>
          </p:cNvSpPr>
          <p:nvPr/>
        </p:nvSpPr>
        <p:spPr>
          <a:xfrm>
            <a:off x="467290" y="383632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1</a:t>
            </a:r>
          </a:p>
        </p:txBody>
      </p:sp>
      <p:sp>
        <p:nvSpPr>
          <p:cNvPr id="30" name="Google Shape;315;p32">
            <a:extLst>
              <a:ext uri="{FF2B5EF4-FFF2-40B4-BE49-F238E27FC236}">
                <a16:creationId xmlns:a16="http://schemas.microsoft.com/office/drawing/2014/main" id="{D809CCF5-54CB-0446-90EA-3BD43ABF44D9}"/>
              </a:ext>
            </a:extLst>
          </p:cNvPr>
          <p:cNvSpPr txBox="1">
            <a:spLocks/>
          </p:cNvSpPr>
          <p:nvPr/>
        </p:nvSpPr>
        <p:spPr>
          <a:xfrm>
            <a:off x="467290" y="3280569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2</a:t>
            </a:r>
          </a:p>
        </p:txBody>
      </p:sp>
      <p:sp>
        <p:nvSpPr>
          <p:cNvPr id="31" name="Google Shape;315;p32">
            <a:extLst>
              <a:ext uri="{FF2B5EF4-FFF2-40B4-BE49-F238E27FC236}">
                <a16:creationId xmlns:a16="http://schemas.microsoft.com/office/drawing/2014/main" id="{263DDC2E-E73E-BA49-BB7A-9F1D8DFF429D}"/>
              </a:ext>
            </a:extLst>
          </p:cNvPr>
          <p:cNvSpPr txBox="1">
            <a:spLocks/>
          </p:cNvSpPr>
          <p:nvPr/>
        </p:nvSpPr>
        <p:spPr>
          <a:xfrm>
            <a:off x="467290" y="272481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3</a:t>
            </a:r>
          </a:p>
        </p:txBody>
      </p:sp>
      <p:sp>
        <p:nvSpPr>
          <p:cNvPr id="32" name="Google Shape;315;p32">
            <a:extLst>
              <a:ext uri="{FF2B5EF4-FFF2-40B4-BE49-F238E27FC236}">
                <a16:creationId xmlns:a16="http://schemas.microsoft.com/office/drawing/2014/main" id="{636F7E88-228D-B848-B3B6-190E8583A7C0}"/>
              </a:ext>
            </a:extLst>
          </p:cNvPr>
          <p:cNvSpPr txBox="1">
            <a:spLocks/>
          </p:cNvSpPr>
          <p:nvPr/>
        </p:nvSpPr>
        <p:spPr>
          <a:xfrm>
            <a:off x="467290" y="2165679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4</a:t>
            </a:r>
          </a:p>
        </p:txBody>
      </p:sp>
      <p:sp>
        <p:nvSpPr>
          <p:cNvPr id="33" name="Google Shape;315;p32">
            <a:extLst>
              <a:ext uri="{FF2B5EF4-FFF2-40B4-BE49-F238E27FC236}">
                <a16:creationId xmlns:a16="http://schemas.microsoft.com/office/drawing/2014/main" id="{D099E0B4-9C10-204E-9F97-8E2E3240127F}"/>
              </a:ext>
            </a:extLst>
          </p:cNvPr>
          <p:cNvSpPr txBox="1">
            <a:spLocks/>
          </p:cNvSpPr>
          <p:nvPr/>
        </p:nvSpPr>
        <p:spPr>
          <a:xfrm>
            <a:off x="467290" y="160654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2131206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CDDC39"/>
                </a:solidFill>
              </a:rPr>
              <a:t>5.</a:t>
            </a:r>
            <a:endParaRPr sz="7200" dirty="0">
              <a:solidFill>
                <a:srgbClr val="CDDC3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HIERARCHICAL CLUSTERING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600305" y="3265700"/>
            <a:ext cx="2030845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b="1" dirty="0"/>
              <a:t>Clustering EU </a:t>
            </a:r>
            <a:r>
              <a:rPr lang="it-IT" b="1" dirty="0" err="1"/>
              <a:t>political</a:t>
            </a:r>
            <a:r>
              <a:rPr lang="it-IT" b="1" dirty="0"/>
              <a:t> parties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23677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D3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>
            <a:extLst>
              <a:ext uri="{FF2B5EF4-FFF2-40B4-BE49-F238E27FC236}">
                <a16:creationId xmlns:a16="http://schemas.microsoft.com/office/drawing/2014/main" id="{95FAF186-CD0C-7140-A1B5-E9252DE517D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0000"/>
              </a:clrFrom>
              <a:clrTo>
                <a:srgbClr val="FF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321" y="1231516"/>
            <a:ext cx="7646400" cy="3823200"/>
          </a:xfrm>
          <a:prstGeom prst="rect">
            <a:avLst/>
          </a:prstGeom>
        </p:spPr>
      </p:pic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CCDD3B"/>
                </a:solidFill>
                <a:latin typeface="Montserrat" panose="020B0604020202020204" charset="0"/>
              </a:rPr>
              <a:t>DENDROGRAM</a:t>
            </a:r>
          </a:p>
        </p:txBody>
      </p:sp>
      <p:pic>
        <p:nvPicPr>
          <p:cNvPr id="6" name="Elemento grafico 5" descr="Albero con radici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01000" y="776200"/>
            <a:ext cx="442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1553A3D-7DB1-CC49-8A9D-23DAC640E9D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9321" y="1232108"/>
            <a:ext cx="7639904" cy="3819952"/>
          </a:xfrm>
          <a:prstGeom prst="rect">
            <a:avLst/>
          </a:prstGeom>
        </p:spPr>
      </p:pic>
      <p:cxnSp>
        <p:nvCxnSpPr>
          <p:cNvPr id="34" name="Connettore 1 33">
            <a:extLst>
              <a:ext uri="{FF2B5EF4-FFF2-40B4-BE49-F238E27FC236}">
                <a16:creationId xmlns:a16="http://schemas.microsoft.com/office/drawing/2014/main" id="{005AFEDB-E5AC-C34E-B6C4-A21E240AEE23}"/>
              </a:ext>
            </a:extLst>
          </p:cNvPr>
          <p:cNvCxnSpPr/>
          <p:nvPr/>
        </p:nvCxnSpPr>
        <p:spPr>
          <a:xfrm>
            <a:off x="630936" y="2784348"/>
            <a:ext cx="6588000" cy="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93646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D3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CCDD3B"/>
                </a:solidFill>
                <a:latin typeface="Montserrat" panose="020B0604020202020204" charset="0"/>
              </a:rPr>
              <a:t>CLUSTERS 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76200"/>
            <a:ext cx="468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E008039-2DD2-C548-BA10-BCC108267A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04" b="-208"/>
          <a:stretch/>
        </p:blipFill>
        <p:spPr>
          <a:xfrm>
            <a:off x="522000" y="1458595"/>
            <a:ext cx="7052147" cy="33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7736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DD3B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CCDD3B"/>
                </a:solidFill>
                <a:latin typeface="Montserrat" panose="020B0604020202020204" charset="0"/>
              </a:rPr>
              <a:t>EU MEMBERSHIP CORRESPONDENCE</a:t>
            </a:r>
          </a:p>
        </p:txBody>
      </p:sp>
      <p:pic>
        <p:nvPicPr>
          <p:cNvPr id="6" name="Elemento grafico 5" descr="Segno di spunta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1000" y="776200"/>
            <a:ext cx="442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47BB8A-DC92-AE48-9475-006B42CAC570}"/>
              </a:ext>
            </a:extLst>
          </p:cNvPr>
          <p:cNvPicPr>
            <a:picLocks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0" t="2608" b="8000"/>
          <a:stretch/>
        </p:blipFill>
        <p:spPr>
          <a:xfrm>
            <a:off x="991203" y="1490691"/>
            <a:ext cx="6519600" cy="3024000"/>
          </a:xfrm>
          <a:prstGeom prst="rect">
            <a:avLst/>
          </a:prstGeom>
        </p:spPr>
      </p:pic>
      <p:sp>
        <p:nvSpPr>
          <p:cNvPr id="12" name="Google Shape;315;p32">
            <a:extLst>
              <a:ext uri="{FF2B5EF4-FFF2-40B4-BE49-F238E27FC236}">
                <a16:creationId xmlns:a16="http://schemas.microsoft.com/office/drawing/2014/main" id="{CED4D6A7-67EE-F04F-A0C9-EE5D6547FCF8}"/>
              </a:ext>
            </a:extLst>
          </p:cNvPr>
          <p:cNvSpPr txBox="1">
            <a:spLocks/>
          </p:cNvSpPr>
          <p:nvPr/>
        </p:nvSpPr>
        <p:spPr>
          <a:xfrm rot="19200000">
            <a:off x="5956189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Unaffiliated</a:t>
            </a:r>
            <a:endParaRPr lang="it-IT" sz="1000" dirty="0">
              <a:sym typeface="Arial"/>
            </a:endParaRPr>
          </a:p>
        </p:txBody>
      </p:sp>
      <p:sp>
        <p:nvSpPr>
          <p:cNvPr id="21" name="Google Shape;315;p32">
            <a:extLst>
              <a:ext uri="{FF2B5EF4-FFF2-40B4-BE49-F238E27FC236}">
                <a16:creationId xmlns:a16="http://schemas.microsoft.com/office/drawing/2014/main" id="{A62CACB5-E2D9-EE49-86F6-A011D1D46BF8}"/>
              </a:ext>
            </a:extLst>
          </p:cNvPr>
          <p:cNvSpPr txBox="1">
            <a:spLocks/>
          </p:cNvSpPr>
          <p:nvPr/>
        </p:nvSpPr>
        <p:spPr>
          <a:xfrm rot="19200000">
            <a:off x="5313862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S&amp;D</a:t>
            </a:r>
          </a:p>
        </p:txBody>
      </p:sp>
      <p:sp>
        <p:nvSpPr>
          <p:cNvPr id="22" name="Google Shape;315;p32">
            <a:extLst>
              <a:ext uri="{FF2B5EF4-FFF2-40B4-BE49-F238E27FC236}">
                <a16:creationId xmlns:a16="http://schemas.microsoft.com/office/drawing/2014/main" id="{E2BD6F41-C3A9-7745-BC2D-2D9B8724F24F}"/>
              </a:ext>
            </a:extLst>
          </p:cNvPr>
          <p:cNvSpPr txBox="1">
            <a:spLocks/>
          </p:cNvSpPr>
          <p:nvPr/>
        </p:nvSpPr>
        <p:spPr>
          <a:xfrm rot="19200000">
            <a:off x="745234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ECR</a:t>
            </a:r>
          </a:p>
        </p:txBody>
      </p:sp>
      <p:sp>
        <p:nvSpPr>
          <p:cNvPr id="23" name="Google Shape;315;p32">
            <a:extLst>
              <a:ext uri="{FF2B5EF4-FFF2-40B4-BE49-F238E27FC236}">
                <a16:creationId xmlns:a16="http://schemas.microsoft.com/office/drawing/2014/main" id="{00C3F20D-1355-8C47-8440-A8B1C1986075}"/>
              </a:ext>
            </a:extLst>
          </p:cNvPr>
          <p:cNvSpPr txBox="1">
            <a:spLocks/>
          </p:cNvSpPr>
          <p:nvPr/>
        </p:nvSpPr>
        <p:spPr>
          <a:xfrm rot="19200000">
            <a:off x="1387563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EPP</a:t>
            </a:r>
          </a:p>
        </p:txBody>
      </p:sp>
      <p:sp>
        <p:nvSpPr>
          <p:cNvPr id="24" name="Google Shape;315;p32">
            <a:extLst>
              <a:ext uri="{FF2B5EF4-FFF2-40B4-BE49-F238E27FC236}">
                <a16:creationId xmlns:a16="http://schemas.microsoft.com/office/drawing/2014/main" id="{8778D095-BA5F-FF46-8A47-AC6FAAA61499}"/>
              </a:ext>
            </a:extLst>
          </p:cNvPr>
          <p:cNvSpPr txBox="1">
            <a:spLocks/>
          </p:cNvSpPr>
          <p:nvPr/>
        </p:nvSpPr>
        <p:spPr>
          <a:xfrm rot="19200000">
            <a:off x="2029892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Greens</a:t>
            </a:r>
            <a:endParaRPr lang="it-IT" sz="1000" dirty="0">
              <a:sym typeface="Arial"/>
            </a:endParaRPr>
          </a:p>
        </p:txBody>
      </p:sp>
      <p:sp>
        <p:nvSpPr>
          <p:cNvPr id="25" name="Google Shape;315;p32">
            <a:extLst>
              <a:ext uri="{FF2B5EF4-FFF2-40B4-BE49-F238E27FC236}">
                <a16:creationId xmlns:a16="http://schemas.microsoft.com/office/drawing/2014/main" id="{FF562EF4-89A8-714B-A9C8-C51530E1121C}"/>
              </a:ext>
            </a:extLst>
          </p:cNvPr>
          <p:cNvSpPr txBox="1">
            <a:spLocks/>
          </p:cNvSpPr>
          <p:nvPr/>
        </p:nvSpPr>
        <p:spPr>
          <a:xfrm rot="19200000">
            <a:off x="2672221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GUE/NGL</a:t>
            </a:r>
          </a:p>
        </p:txBody>
      </p:sp>
      <p:sp>
        <p:nvSpPr>
          <p:cNvPr id="26" name="Google Shape;315;p32">
            <a:extLst>
              <a:ext uri="{FF2B5EF4-FFF2-40B4-BE49-F238E27FC236}">
                <a16:creationId xmlns:a16="http://schemas.microsoft.com/office/drawing/2014/main" id="{21BD4F53-56C7-6743-8ADE-6B657FD5ED2E}"/>
              </a:ext>
            </a:extLst>
          </p:cNvPr>
          <p:cNvSpPr txBox="1">
            <a:spLocks/>
          </p:cNvSpPr>
          <p:nvPr/>
        </p:nvSpPr>
        <p:spPr>
          <a:xfrm rot="19200000">
            <a:off x="3377526" y="4489042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ID</a:t>
            </a:r>
          </a:p>
        </p:txBody>
      </p:sp>
      <p:sp>
        <p:nvSpPr>
          <p:cNvPr id="27" name="Google Shape;315;p32">
            <a:extLst>
              <a:ext uri="{FF2B5EF4-FFF2-40B4-BE49-F238E27FC236}">
                <a16:creationId xmlns:a16="http://schemas.microsoft.com/office/drawing/2014/main" id="{7FAAC463-3D33-C14B-B956-B7178B1C52EC}"/>
              </a:ext>
            </a:extLst>
          </p:cNvPr>
          <p:cNvSpPr txBox="1">
            <a:spLocks/>
          </p:cNvSpPr>
          <p:nvPr/>
        </p:nvSpPr>
        <p:spPr>
          <a:xfrm rot="19200000">
            <a:off x="3956879" y="4512287"/>
            <a:ext cx="1111548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>
                <a:sym typeface="Arial"/>
              </a:rPr>
              <a:t>Non-</a:t>
            </a:r>
            <a:r>
              <a:rPr lang="it-IT" sz="1000" dirty="0" err="1">
                <a:sym typeface="Arial"/>
              </a:rPr>
              <a:t>Inscrits</a:t>
            </a:r>
            <a:endParaRPr lang="it-IT" sz="1000" dirty="0">
              <a:sym typeface="Arial"/>
            </a:endParaRPr>
          </a:p>
        </p:txBody>
      </p:sp>
      <p:sp>
        <p:nvSpPr>
          <p:cNvPr id="28" name="Google Shape;315;p32">
            <a:extLst>
              <a:ext uri="{FF2B5EF4-FFF2-40B4-BE49-F238E27FC236}">
                <a16:creationId xmlns:a16="http://schemas.microsoft.com/office/drawing/2014/main" id="{EA68EF91-7E05-9C43-98D9-7B55CB8C980D}"/>
              </a:ext>
            </a:extLst>
          </p:cNvPr>
          <p:cNvSpPr txBox="1">
            <a:spLocks/>
          </p:cNvSpPr>
          <p:nvPr/>
        </p:nvSpPr>
        <p:spPr>
          <a:xfrm rot="19200000">
            <a:off x="4611403" y="4545790"/>
            <a:ext cx="1079629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000" dirty="0" err="1">
                <a:sym typeface="Arial"/>
              </a:rPr>
              <a:t>Renew</a:t>
            </a:r>
            <a:r>
              <a:rPr lang="it-IT" sz="1000" dirty="0">
                <a:sym typeface="Arial"/>
              </a:rPr>
              <a:t> Europe</a:t>
            </a:r>
          </a:p>
        </p:txBody>
      </p:sp>
      <p:sp>
        <p:nvSpPr>
          <p:cNvPr id="29" name="Google Shape;315;p32">
            <a:extLst>
              <a:ext uri="{FF2B5EF4-FFF2-40B4-BE49-F238E27FC236}">
                <a16:creationId xmlns:a16="http://schemas.microsoft.com/office/drawing/2014/main" id="{00B9F6C5-530F-6842-B511-B3EA741C4A8F}"/>
              </a:ext>
            </a:extLst>
          </p:cNvPr>
          <p:cNvSpPr txBox="1">
            <a:spLocks/>
          </p:cNvSpPr>
          <p:nvPr/>
        </p:nvSpPr>
        <p:spPr>
          <a:xfrm>
            <a:off x="467290" y="383632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1</a:t>
            </a:r>
          </a:p>
        </p:txBody>
      </p:sp>
      <p:sp>
        <p:nvSpPr>
          <p:cNvPr id="30" name="Google Shape;315;p32">
            <a:extLst>
              <a:ext uri="{FF2B5EF4-FFF2-40B4-BE49-F238E27FC236}">
                <a16:creationId xmlns:a16="http://schemas.microsoft.com/office/drawing/2014/main" id="{D809CCF5-54CB-0446-90EA-3BD43ABF44D9}"/>
              </a:ext>
            </a:extLst>
          </p:cNvPr>
          <p:cNvSpPr txBox="1">
            <a:spLocks/>
          </p:cNvSpPr>
          <p:nvPr/>
        </p:nvSpPr>
        <p:spPr>
          <a:xfrm>
            <a:off x="467290" y="3280569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2</a:t>
            </a:r>
          </a:p>
        </p:txBody>
      </p:sp>
      <p:sp>
        <p:nvSpPr>
          <p:cNvPr id="31" name="Google Shape;315;p32">
            <a:extLst>
              <a:ext uri="{FF2B5EF4-FFF2-40B4-BE49-F238E27FC236}">
                <a16:creationId xmlns:a16="http://schemas.microsoft.com/office/drawing/2014/main" id="{263DDC2E-E73E-BA49-BB7A-9F1D8DFF429D}"/>
              </a:ext>
            </a:extLst>
          </p:cNvPr>
          <p:cNvSpPr txBox="1">
            <a:spLocks/>
          </p:cNvSpPr>
          <p:nvPr/>
        </p:nvSpPr>
        <p:spPr>
          <a:xfrm>
            <a:off x="467290" y="272481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3</a:t>
            </a:r>
          </a:p>
        </p:txBody>
      </p:sp>
      <p:sp>
        <p:nvSpPr>
          <p:cNvPr id="32" name="Google Shape;315;p32">
            <a:extLst>
              <a:ext uri="{FF2B5EF4-FFF2-40B4-BE49-F238E27FC236}">
                <a16:creationId xmlns:a16="http://schemas.microsoft.com/office/drawing/2014/main" id="{636F7E88-228D-B848-B3B6-190E8583A7C0}"/>
              </a:ext>
            </a:extLst>
          </p:cNvPr>
          <p:cNvSpPr txBox="1">
            <a:spLocks/>
          </p:cNvSpPr>
          <p:nvPr/>
        </p:nvSpPr>
        <p:spPr>
          <a:xfrm>
            <a:off x="467290" y="2165679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4</a:t>
            </a:r>
          </a:p>
        </p:txBody>
      </p:sp>
      <p:sp>
        <p:nvSpPr>
          <p:cNvPr id="33" name="Google Shape;315;p32">
            <a:extLst>
              <a:ext uri="{FF2B5EF4-FFF2-40B4-BE49-F238E27FC236}">
                <a16:creationId xmlns:a16="http://schemas.microsoft.com/office/drawing/2014/main" id="{D099E0B4-9C10-204E-9F97-8E2E3240127F}"/>
              </a:ext>
            </a:extLst>
          </p:cNvPr>
          <p:cNvSpPr txBox="1">
            <a:spLocks/>
          </p:cNvSpPr>
          <p:nvPr/>
        </p:nvSpPr>
        <p:spPr>
          <a:xfrm>
            <a:off x="467290" y="1606544"/>
            <a:ext cx="442000" cy="555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11509723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44236"/>
                </a:solidFill>
              </a:rPr>
              <a:t>6.</a:t>
            </a:r>
            <a:endParaRPr sz="7200" dirty="0">
              <a:solidFill>
                <a:srgbClr val="F442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600305" y="3265700"/>
            <a:ext cx="2030845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it-IT" b="1" dirty="0" err="1"/>
              <a:t>Comparison</a:t>
            </a:r>
            <a:r>
              <a:rPr lang="it-IT" b="1" dirty="0"/>
              <a:t> &amp; </a:t>
            </a:r>
            <a:r>
              <a:rPr lang="it-IT" b="1" dirty="0" err="1"/>
              <a:t>Key</a:t>
            </a:r>
            <a:r>
              <a:rPr lang="it-IT" b="1" dirty="0"/>
              <a:t> </a:t>
            </a:r>
            <a:r>
              <a:rPr lang="it-IT" b="1" dirty="0" err="1"/>
              <a:t>findings</a:t>
            </a:r>
            <a:endParaRPr lang="it-IT" b="1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272106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706970"/>
            <a:ext cx="6526726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44236"/>
                </a:solidFill>
              </a:rPr>
              <a:t>K-MEANS vs </a:t>
            </a:r>
            <a:br>
              <a:rPr lang="en" sz="3200" dirty="0">
                <a:solidFill>
                  <a:srgbClr val="F44236"/>
                </a:solidFill>
              </a:rPr>
            </a:br>
            <a:r>
              <a:rPr lang="en" sz="3200" dirty="0">
                <a:solidFill>
                  <a:srgbClr val="F44236"/>
                </a:solidFill>
              </a:rPr>
              <a:t>HIERARCHICAL CLUSTERING</a:t>
            </a:r>
            <a:endParaRPr sz="3200" dirty="0">
              <a:solidFill>
                <a:srgbClr val="F44236"/>
              </a:solidFill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2" name="Google Shape;876;p50">
            <a:extLst>
              <a:ext uri="{FF2B5EF4-FFF2-40B4-BE49-F238E27FC236}">
                <a16:creationId xmlns:a16="http://schemas.microsoft.com/office/drawing/2014/main" id="{429AB933-47DC-467F-84A1-9A17C9F375AD}"/>
              </a:ext>
            </a:extLst>
          </p:cNvPr>
          <p:cNvGrpSpPr/>
          <p:nvPr/>
        </p:nvGrpSpPr>
        <p:grpSpPr>
          <a:xfrm>
            <a:off x="287032" y="764108"/>
            <a:ext cx="468000" cy="468000"/>
            <a:chOff x="3951850" y="2985350"/>
            <a:chExt cx="407950" cy="416500"/>
          </a:xfrm>
          <a:solidFill>
            <a:srgbClr val="999999"/>
          </a:solidFill>
        </p:grpSpPr>
        <p:sp>
          <p:nvSpPr>
            <p:cNvPr id="13" name="Google Shape;877;p50">
              <a:extLst>
                <a:ext uri="{FF2B5EF4-FFF2-40B4-BE49-F238E27FC236}">
                  <a16:creationId xmlns:a16="http://schemas.microsoft.com/office/drawing/2014/main" id="{DB7B335F-9E2A-41B0-B858-FE31C2299173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78;p50">
              <a:extLst>
                <a:ext uri="{FF2B5EF4-FFF2-40B4-BE49-F238E27FC236}">
                  <a16:creationId xmlns:a16="http://schemas.microsoft.com/office/drawing/2014/main" id="{466C24B4-6678-44C2-B1F0-E6DFC5379F99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79;p50">
              <a:extLst>
                <a:ext uri="{FF2B5EF4-FFF2-40B4-BE49-F238E27FC236}">
                  <a16:creationId xmlns:a16="http://schemas.microsoft.com/office/drawing/2014/main" id="{29F6839A-A3DB-4007-95AC-5F1861341D0F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80;p50">
              <a:extLst>
                <a:ext uri="{FF2B5EF4-FFF2-40B4-BE49-F238E27FC236}">
                  <a16:creationId xmlns:a16="http://schemas.microsoft.com/office/drawing/2014/main" id="{94F9810D-57C6-4B71-8FC8-0FD702D375DC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grpFill/>
            <a:ln w="12175" cap="rnd" cmpd="sng">
              <a:solidFill>
                <a:srgbClr val="99999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2754AEA-D9E5-FF45-BB2A-439423BA86F5}"/>
              </a:ext>
            </a:extLst>
          </p:cNvPr>
          <p:cNvPicPr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06" r="5656" b="3009"/>
          <a:stretch/>
        </p:blipFill>
        <p:spPr>
          <a:xfrm>
            <a:off x="1228930" y="1449758"/>
            <a:ext cx="5882426" cy="3045764"/>
          </a:xfrm>
          <a:prstGeom prst="rect">
            <a:avLst/>
          </a:prstGeom>
        </p:spPr>
      </p:pic>
      <p:sp>
        <p:nvSpPr>
          <p:cNvPr id="18" name="Google Shape;315;p32">
            <a:extLst>
              <a:ext uri="{FF2B5EF4-FFF2-40B4-BE49-F238E27FC236}">
                <a16:creationId xmlns:a16="http://schemas.microsoft.com/office/drawing/2014/main" id="{814769BC-75C7-A143-B312-9B8C05198E5B}"/>
              </a:ext>
            </a:extLst>
          </p:cNvPr>
          <p:cNvSpPr txBox="1">
            <a:spLocks/>
          </p:cNvSpPr>
          <p:nvPr/>
        </p:nvSpPr>
        <p:spPr>
          <a:xfrm>
            <a:off x="1713561" y="1639892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19" name="Google Shape;315;p32">
            <a:extLst>
              <a:ext uri="{FF2B5EF4-FFF2-40B4-BE49-F238E27FC236}">
                <a16:creationId xmlns:a16="http://schemas.microsoft.com/office/drawing/2014/main" id="{60ADBAF9-724E-4E4A-A6B2-E933C5D0687E}"/>
              </a:ext>
            </a:extLst>
          </p:cNvPr>
          <p:cNvSpPr txBox="1">
            <a:spLocks/>
          </p:cNvSpPr>
          <p:nvPr/>
        </p:nvSpPr>
        <p:spPr>
          <a:xfrm>
            <a:off x="2799008" y="1639892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0" name="Google Shape;315;p32">
            <a:extLst>
              <a:ext uri="{FF2B5EF4-FFF2-40B4-BE49-F238E27FC236}">
                <a16:creationId xmlns:a16="http://schemas.microsoft.com/office/drawing/2014/main" id="{BA409070-6BD0-3B4A-9D2F-4DB63697E401}"/>
              </a:ext>
            </a:extLst>
          </p:cNvPr>
          <p:cNvSpPr txBox="1">
            <a:spLocks/>
          </p:cNvSpPr>
          <p:nvPr/>
        </p:nvSpPr>
        <p:spPr>
          <a:xfrm>
            <a:off x="3884456" y="1639892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1" name="Google Shape;315;p32">
            <a:extLst>
              <a:ext uri="{FF2B5EF4-FFF2-40B4-BE49-F238E27FC236}">
                <a16:creationId xmlns:a16="http://schemas.microsoft.com/office/drawing/2014/main" id="{7F496D71-7907-CC4D-A431-5359D0759300}"/>
              </a:ext>
            </a:extLst>
          </p:cNvPr>
          <p:cNvSpPr txBox="1">
            <a:spLocks/>
          </p:cNvSpPr>
          <p:nvPr/>
        </p:nvSpPr>
        <p:spPr>
          <a:xfrm>
            <a:off x="4969903" y="1639892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2" name="Google Shape;315;p32">
            <a:extLst>
              <a:ext uri="{FF2B5EF4-FFF2-40B4-BE49-F238E27FC236}">
                <a16:creationId xmlns:a16="http://schemas.microsoft.com/office/drawing/2014/main" id="{BEF0C45D-F1D8-5E48-A81B-451F58EE87B1}"/>
              </a:ext>
            </a:extLst>
          </p:cNvPr>
          <p:cNvSpPr txBox="1">
            <a:spLocks/>
          </p:cNvSpPr>
          <p:nvPr/>
        </p:nvSpPr>
        <p:spPr>
          <a:xfrm>
            <a:off x="1713561" y="2170820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3" name="Google Shape;315;p32">
            <a:extLst>
              <a:ext uri="{FF2B5EF4-FFF2-40B4-BE49-F238E27FC236}">
                <a16:creationId xmlns:a16="http://schemas.microsoft.com/office/drawing/2014/main" id="{D9542E0E-1E09-2A40-9510-5C5A72F7E654}"/>
              </a:ext>
            </a:extLst>
          </p:cNvPr>
          <p:cNvSpPr txBox="1">
            <a:spLocks/>
          </p:cNvSpPr>
          <p:nvPr/>
        </p:nvSpPr>
        <p:spPr>
          <a:xfrm>
            <a:off x="1718163" y="3284357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4" name="Google Shape;315;p32">
            <a:extLst>
              <a:ext uri="{FF2B5EF4-FFF2-40B4-BE49-F238E27FC236}">
                <a16:creationId xmlns:a16="http://schemas.microsoft.com/office/drawing/2014/main" id="{049CA08C-66B3-4341-B621-0459998A888C}"/>
              </a:ext>
            </a:extLst>
          </p:cNvPr>
          <p:cNvSpPr txBox="1">
            <a:spLocks/>
          </p:cNvSpPr>
          <p:nvPr/>
        </p:nvSpPr>
        <p:spPr>
          <a:xfrm>
            <a:off x="2799008" y="3284357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5" name="Google Shape;315;p32">
            <a:extLst>
              <a:ext uri="{FF2B5EF4-FFF2-40B4-BE49-F238E27FC236}">
                <a16:creationId xmlns:a16="http://schemas.microsoft.com/office/drawing/2014/main" id="{145CA636-3FE1-174E-9256-0C09BB673028}"/>
              </a:ext>
            </a:extLst>
          </p:cNvPr>
          <p:cNvSpPr txBox="1">
            <a:spLocks/>
          </p:cNvSpPr>
          <p:nvPr/>
        </p:nvSpPr>
        <p:spPr>
          <a:xfrm>
            <a:off x="2799008" y="3824767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6" name="Google Shape;315;p32">
            <a:extLst>
              <a:ext uri="{FF2B5EF4-FFF2-40B4-BE49-F238E27FC236}">
                <a16:creationId xmlns:a16="http://schemas.microsoft.com/office/drawing/2014/main" id="{3EA8BCA0-AEF8-844B-9DDA-20FEDDA011EB}"/>
              </a:ext>
            </a:extLst>
          </p:cNvPr>
          <p:cNvSpPr txBox="1">
            <a:spLocks/>
          </p:cNvSpPr>
          <p:nvPr/>
        </p:nvSpPr>
        <p:spPr>
          <a:xfrm>
            <a:off x="3884456" y="2170820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7" name="Google Shape;315;p32">
            <a:extLst>
              <a:ext uri="{FF2B5EF4-FFF2-40B4-BE49-F238E27FC236}">
                <a16:creationId xmlns:a16="http://schemas.microsoft.com/office/drawing/2014/main" id="{750092E8-AB5E-824B-835E-EC02DA223F05}"/>
              </a:ext>
            </a:extLst>
          </p:cNvPr>
          <p:cNvSpPr txBox="1">
            <a:spLocks/>
          </p:cNvSpPr>
          <p:nvPr/>
        </p:nvSpPr>
        <p:spPr>
          <a:xfrm>
            <a:off x="3884456" y="2727587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8" name="Google Shape;315;p32">
            <a:extLst>
              <a:ext uri="{FF2B5EF4-FFF2-40B4-BE49-F238E27FC236}">
                <a16:creationId xmlns:a16="http://schemas.microsoft.com/office/drawing/2014/main" id="{C606B783-7174-0D4C-9533-174B29691DBB}"/>
              </a:ext>
            </a:extLst>
          </p:cNvPr>
          <p:cNvSpPr txBox="1">
            <a:spLocks/>
          </p:cNvSpPr>
          <p:nvPr/>
        </p:nvSpPr>
        <p:spPr>
          <a:xfrm>
            <a:off x="3884456" y="3284356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29" name="Google Shape;315;p32">
            <a:extLst>
              <a:ext uri="{FF2B5EF4-FFF2-40B4-BE49-F238E27FC236}">
                <a16:creationId xmlns:a16="http://schemas.microsoft.com/office/drawing/2014/main" id="{238F5F43-932B-AE41-A6A4-5BE3EE864712}"/>
              </a:ext>
            </a:extLst>
          </p:cNvPr>
          <p:cNvSpPr txBox="1">
            <a:spLocks/>
          </p:cNvSpPr>
          <p:nvPr/>
        </p:nvSpPr>
        <p:spPr>
          <a:xfrm>
            <a:off x="6006272" y="3284355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30" name="Google Shape;315;p32">
            <a:extLst>
              <a:ext uri="{FF2B5EF4-FFF2-40B4-BE49-F238E27FC236}">
                <a16:creationId xmlns:a16="http://schemas.microsoft.com/office/drawing/2014/main" id="{442C9457-33AF-8941-B08B-B4291F00D331}"/>
              </a:ext>
            </a:extLst>
          </p:cNvPr>
          <p:cNvSpPr txBox="1">
            <a:spLocks/>
          </p:cNvSpPr>
          <p:nvPr/>
        </p:nvSpPr>
        <p:spPr>
          <a:xfrm>
            <a:off x="6006272" y="3824766"/>
            <a:ext cx="429639" cy="471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0</a:t>
            </a:r>
          </a:p>
        </p:txBody>
      </p:sp>
      <p:sp>
        <p:nvSpPr>
          <p:cNvPr id="31" name="Google Shape;315;p32">
            <a:extLst>
              <a:ext uri="{FF2B5EF4-FFF2-40B4-BE49-F238E27FC236}">
                <a16:creationId xmlns:a16="http://schemas.microsoft.com/office/drawing/2014/main" id="{7526AD33-2D80-8540-954A-DBC74D4DEADF}"/>
              </a:ext>
            </a:extLst>
          </p:cNvPr>
          <p:cNvSpPr txBox="1">
            <a:spLocks/>
          </p:cNvSpPr>
          <p:nvPr/>
        </p:nvSpPr>
        <p:spPr>
          <a:xfrm>
            <a:off x="1713561" y="2727588"/>
            <a:ext cx="429639" cy="471181"/>
          </a:xfrm>
          <a:prstGeom prst="rect">
            <a:avLst/>
          </a:prstGeom>
          <a:solidFill>
            <a:srgbClr val="FFEA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6</a:t>
            </a:r>
          </a:p>
        </p:txBody>
      </p:sp>
      <p:sp>
        <p:nvSpPr>
          <p:cNvPr id="32" name="Google Shape;315;p32">
            <a:extLst>
              <a:ext uri="{FF2B5EF4-FFF2-40B4-BE49-F238E27FC236}">
                <a16:creationId xmlns:a16="http://schemas.microsoft.com/office/drawing/2014/main" id="{BBC4B16D-0F7D-744A-8248-B77BFAA82065}"/>
              </a:ext>
            </a:extLst>
          </p:cNvPr>
          <p:cNvSpPr txBox="1">
            <a:spLocks/>
          </p:cNvSpPr>
          <p:nvPr/>
        </p:nvSpPr>
        <p:spPr>
          <a:xfrm>
            <a:off x="4969903" y="2170820"/>
            <a:ext cx="429639" cy="471181"/>
          </a:xfrm>
          <a:prstGeom prst="rect">
            <a:avLst/>
          </a:prstGeom>
          <a:solidFill>
            <a:srgbClr val="FFF4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3</a:t>
            </a:r>
          </a:p>
        </p:txBody>
      </p:sp>
      <p:sp>
        <p:nvSpPr>
          <p:cNvPr id="33" name="Google Shape;315;p32">
            <a:extLst>
              <a:ext uri="{FF2B5EF4-FFF2-40B4-BE49-F238E27FC236}">
                <a16:creationId xmlns:a16="http://schemas.microsoft.com/office/drawing/2014/main" id="{953FE670-08C5-8A4E-AFBB-D24D0B0726A8}"/>
              </a:ext>
            </a:extLst>
          </p:cNvPr>
          <p:cNvSpPr txBox="1">
            <a:spLocks/>
          </p:cNvSpPr>
          <p:nvPr/>
        </p:nvSpPr>
        <p:spPr>
          <a:xfrm>
            <a:off x="4969903" y="2727586"/>
            <a:ext cx="429639" cy="471181"/>
          </a:xfrm>
          <a:prstGeom prst="rect">
            <a:avLst/>
          </a:prstGeom>
          <a:solidFill>
            <a:srgbClr val="FFFB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1</a:t>
            </a:r>
          </a:p>
        </p:txBody>
      </p:sp>
      <p:sp>
        <p:nvSpPr>
          <p:cNvPr id="34" name="Google Shape;315;p32">
            <a:extLst>
              <a:ext uri="{FF2B5EF4-FFF2-40B4-BE49-F238E27FC236}">
                <a16:creationId xmlns:a16="http://schemas.microsoft.com/office/drawing/2014/main" id="{82B152FC-6EC2-8349-8B5A-9E9201784C6A}"/>
              </a:ext>
            </a:extLst>
          </p:cNvPr>
          <p:cNvSpPr txBox="1">
            <a:spLocks/>
          </p:cNvSpPr>
          <p:nvPr/>
        </p:nvSpPr>
        <p:spPr>
          <a:xfrm>
            <a:off x="6006269" y="2170820"/>
            <a:ext cx="429639" cy="471181"/>
          </a:xfrm>
          <a:prstGeom prst="rect">
            <a:avLst/>
          </a:prstGeom>
          <a:solidFill>
            <a:srgbClr val="FFD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9</a:t>
            </a:r>
          </a:p>
        </p:txBody>
      </p:sp>
      <p:sp>
        <p:nvSpPr>
          <p:cNvPr id="35" name="Google Shape;315;p32">
            <a:extLst>
              <a:ext uri="{FF2B5EF4-FFF2-40B4-BE49-F238E27FC236}">
                <a16:creationId xmlns:a16="http://schemas.microsoft.com/office/drawing/2014/main" id="{C87F2410-50F4-5A48-93B8-FC0B212C0B5B}"/>
              </a:ext>
            </a:extLst>
          </p:cNvPr>
          <p:cNvSpPr txBox="1">
            <a:spLocks/>
          </p:cNvSpPr>
          <p:nvPr/>
        </p:nvSpPr>
        <p:spPr>
          <a:xfrm>
            <a:off x="6055350" y="1635978"/>
            <a:ext cx="429639" cy="471181"/>
          </a:xfrm>
          <a:prstGeom prst="rect">
            <a:avLst/>
          </a:prstGeom>
          <a:solidFill>
            <a:srgbClr val="F09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29</a:t>
            </a:r>
          </a:p>
        </p:txBody>
      </p:sp>
      <p:sp>
        <p:nvSpPr>
          <p:cNvPr id="36" name="Google Shape;315;p32">
            <a:extLst>
              <a:ext uri="{FF2B5EF4-FFF2-40B4-BE49-F238E27FC236}">
                <a16:creationId xmlns:a16="http://schemas.microsoft.com/office/drawing/2014/main" id="{BD8B7E85-AF8F-EC47-B0EF-364DFBE3D083}"/>
              </a:ext>
            </a:extLst>
          </p:cNvPr>
          <p:cNvSpPr txBox="1">
            <a:spLocks/>
          </p:cNvSpPr>
          <p:nvPr/>
        </p:nvSpPr>
        <p:spPr>
          <a:xfrm>
            <a:off x="6006269" y="2727585"/>
            <a:ext cx="429639" cy="471181"/>
          </a:xfrm>
          <a:prstGeom prst="rect">
            <a:avLst/>
          </a:prstGeom>
          <a:solidFill>
            <a:srgbClr val="FFF1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4</a:t>
            </a:r>
          </a:p>
        </p:txBody>
      </p:sp>
      <p:sp>
        <p:nvSpPr>
          <p:cNvPr id="37" name="Google Shape;315;p32">
            <a:extLst>
              <a:ext uri="{FF2B5EF4-FFF2-40B4-BE49-F238E27FC236}">
                <a16:creationId xmlns:a16="http://schemas.microsoft.com/office/drawing/2014/main" id="{F2EA4F7C-6D83-0F4B-AC1F-F0AF0184E07C}"/>
              </a:ext>
            </a:extLst>
          </p:cNvPr>
          <p:cNvSpPr txBox="1">
            <a:spLocks/>
          </p:cNvSpPr>
          <p:nvPr/>
        </p:nvSpPr>
        <p:spPr>
          <a:xfrm>
            <a:off x="4969903" y="3824765"/>
            <a:ext cx="429639" cy="471181"/>
          </a:xfrm>
          <a:prstGeom prst="rect">
            <a:avLst/>
          </a:prstGeom>
          <a:solidFill>
            <a:srgbClr val="FFF4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3</a:t>
            </a:r>
          </a:p>
        </p:txBody>
      </p:sp>
      <p:sp>
        <p:nvSpPr>
          <p:cNvPr id="38" name="Google Shape;315;p32">
            <a:extLst>
              <a:ext uri="{FF2B5EF4-FFF2-40B4-BE49-F238E27FC236}">
                <a16:creationId xmlns:a16="http://schemas.microsoft.com/office/drawing/2014/main" id="{9BAA62B1-35B8-3349-B7FE-B48B61834D00}"/>
              </a:ext>
            </a:extLst>
          </p:cNvPr>
          <p:cNvSpPr txBox="1">
            <a:spLocks/>
          </p:cNvSpPr>
          <p:nvPr/>
        </p:nvSpPr>
        <p:spPr>
          <a:xfrm>
            <a:off x="4969903" y="3274662"/>
            <a:ext cx="429639" cy="471181"/>
          </a:xfrm>
          <a:prstGeom prst="rect">
            <a:avLst/>
          </a:prstGeom>
          <a:solidFill>
            <a:srgbClr val="F097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29</a:t>
            </a:r>
          </a:p>
        </p:txBody>
      </p:sp>
      <p:sp>
        <p:nvSpPr>
          <p:cNvPr id="39" name="Google Shape;315;p32">
            <a:extLst>
              <a:ext uri="{FF2B5EF4-FFF2-40B4-BE49-F238E27FC236}">
                <a16:creationId xmlns:a16="http://schemas.microsoft.com/office/drawing/2014/main" id="{FB8960E9-C2D0-B94D-9CE1-AB9CB5A40A57}"/>
              </a:ext>
            </a:extLst>
          </p:cNvPr>
          <p:cNvSpPr txBox="1">
            <a:spLocks/>
          </p:cNvSpPr>
          <p:nvPr/>
        </p:nvSpPr>
        <p:spPr>
          <a:xfrm>
            <a:off x="1713561" y="3824764"/>
            <a:ext cx="429639" cy="471181"/>
          </a:xfrm>
          <a:prstGeom prst="rect">
            <a:avLst/>
          </a:prstGeom>
          <a:solidFill>
            <a:srgbClr val="E36F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40</a:t>
            </a:r>
          </a:p>
        </p:txBody>
      </p:sp>
      <p:sp>
        <p:nvSpPr>
          <p:cNvPr id="40" name="Google Shape;315;p32">
            <a:extLst>
              <a:ext uri="{FF2B5EF4-FFF2-40B4-BE49-F238E27FC236}">
                <a16:creationId xmlns:a16="http://schemas.microsoft.com/office/drawing/2014/main" id="{24214C02-CFAB-0646-AECA-92B8121E0D42}"/>
              </a:ext>
            </a:extLst>
          </p:cNvPr>
          <p:cNvSpPr txBox="1">
            <a:spLocks/>
          </p:cNvSpPr>
          <p:nvPr/>
        </p:nvSpPr>
        <p:spPr>
          <a:xfrm>
            <a:off x="2799008" y="2170819"/>
            <a:ext cx="429639" cy="471181"/>
          </a:xfrm>
          <a:prstGeom prst="rect">
            <a:avLst/>
          </a:prstGeom>
          <a:solidFill>
            <a:srgbClr val="F7B6A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20</a:t>
            </a:r>
          </a:p>
        </p:txBody>
      </p:sp>
      <p:sp>
        <p:nvSpPr>
          <p:cNvPr id="41" name="Google Shape;315;p32">
            <a:extLst>
              <a:ext uri="{FF2B5EF4-FFF2-40B4-BE49-F238E27FC236}">
                <a16:creationId xmlns:a16="http://schemas.microsoft.com/office/drawing/2014/main" id="{25532639-6AD7-494C-A098-8234C4B42E98}"/>
              </a:ext>
            </a:extLst>
          </p:cNvPr>
          <p:cNvSpPr txBox="1">
            <a:spLocks/>
          </p:cNvSpPr>
          <p:nvPr/>
        </p:nvSpPr>
        <p:spPr>
          <a:xfrm>
            <a:off x="2799008" y="2737049"/>
            <a:ext cx="429639" cy="471181"/>
          </a:xfrm>
          <a:prstGeom prst="rect">
            <a:avLst/>
          </a:prstGeom>
          <a:solidFill>
            <a:srgbClr val="E4736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39</a:t>
            </a:r>
          </a:p>
        </p:txBody>
      </p:sp>
      <p:sp>
        <p:nvSpPr>
          <p:cNvPr id="42" name="Google Shape;315;p32">
            <a:extLst>
              <a:ext uri="{FF2B5EF4-FFF2-40B4-BE49-F238E27FC236}">
                <a16:creationId xmlns:a16="http://schemas.microsoft.com/office/drawing/2014/main" id="{35DFCA18-9F7C-B340-8AE2-D86A3DBA5305}"/>
              </a:ext>
            </a:extLst>
          </p:cNvPr>
          <p:cNvSpPr txBox="1">
            <a:spLocks/>
          </p:cNvSpPr>
          <p:nvPr/>
        </p:nvSpPr>
        <p:spPr>
          <a:xfrm>
            <a:off x="3884456" y="3821884"/>
            <a:ext cx="429639" cy="471181"/>
          </a:xfrm>
          <a:prstGeom prst="rect">
            <a:avLst/>
          </a:prstGeom>
          <a:solidFill>
            <a:srgbClr val="CE3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1400" b="1" dirty="0">
                <a:sym typeface="Arial"/>
              </a:rPr>
              <a:t>54</a:t>
            </a:r>
          </a:p>
        </p:txBody>
      </p:sp>
      <p:sp>
        <p:nvSpPr>
          <p:cNvPr id="43" name="Google Shape;315;p32">
            <a:extLst>
              <a:ext uri="{FF2B5EF4-FFF2-40B4-BE49-F238E27FC236}">
                <a16:creationId xmlns:a16="http://schemas.microsoft.com/office/drawing/2014/main" id="{5C4F9EBD-FFBF-F04A-824B-5F798769204A}"/>
              </a:ext>
            </a:extLst>
          </p:cNvPr>
          <p:cNvSpPr txBox="1">
            <a:spLocks/>
          </p:cNvSpPr>
          <p:nvPr/>
        </p:nvSpPr>
        <p:spPr>
          <a:xfrm>
            <a:off x="841339" y="1640414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5</a:t>
            </a:r>
          </a:p>
        </p:txBody>
      </p:sp>
      <p:sp>
        <p:nvSpPr>
          <p:cNvPr id="44" name="Google Shape;315;p32">
            <a:extLst>
              <a:ext uri="{FF2B5EF4-FFF2-40B4-BE49-F238E27FC236}">
                <a16:creationId xmlns:a16="http://schemas.microsoft.com/office/drawing/2014/main" id="{2326093C-6203-A748-A516-454F2175DDBB}"/>
              </a:ext>
            </a:extLst>
          </p:cNvPr>
          <p:cNvSpPr txBox="1">
            <a:spLocks/>
          </p:cNvSpPr>
          <p:nvPr/>
        </p:nvSpPr>
        <p:spPr>
          <a:xfrm>
            <a:off x="841339" y="2185782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4</a:t>
            </a:r>
          </a:p>
        </p:txBody>
      </p:sp>
      <p:sp>
        <p:nvSpPr>
          <p:cNvPr id="45" name="Google Shape;315;p32">
            <a:extLst>
              <a:ext uri="{FF2B5EF4-FFF2-40B4-BE49-F238E27FC236}">
                <a16:creationId xmlns:a16="http://schemas.microsoft.com/office/drawing/2014/main" id="{BB18C230-8043-2F4B-894D-EA73BB31ACF3}"/>
              </a:ext>
            </a:extLst>
          </p:cNvPr>
          <p:cNvSpPr txBox="1">
            <a:spLocks/>
          </p:cNvSpPr>
          <p:nvPr/>
        </p:nvSpPr>
        <p:spPr>
          <a:xfrm>
            <a:off x="841339" y="2731149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3</a:t>
            </a:r>
          </a:p>
        </p:txBody>
      </p:sp>
      <p:sp>
        <p:nvSpPr>
          <p:cNvPr id="46" name="Google Shape;315;p32">
            <a:extLst>
              <a:ext uri="{FF2B5EF4-FFF2-40B4-BE49-F238E27FC236}">
                <a16:creationId xmlns:a16="http://schemas.microsoft.com/office/drawing/2014/main" id="{F6614E9B-220C-604D-9126-BFD1264F40AF}"/>
              </a:ext>
            </a:extLst>
          </p:cNvPr>
          <p:cNvSpPr txBox="1">
            <a:spLocks/>
          </p:cNvSpPr>
          <p:nvPr/>
        </p:nvSpPr>
        <p:spPr>
          <a:xfrm>
            <a:off x="841339" y="3276516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2</a:t>
            </a:r>
          </a:p>
        </p:txBody>
      </p:sp>
      <p:sp>
        <p:nvSpPr>
          <p:cNvPr id="47" name="Google Shape;315;p32">
            <a:extLst>
              <a:ext uri="{FF2B5EF4-FFF2-40B4-BE49-F238E27FC236}">
                <a16:creationId xmlns:a16="http://schemas.microsoft.com/office/drawing/2014/main" id="{CF104134-687F-844C-89D5-4552E5898551}"/>
              </a:ext>
            </a:extLst>
          </p:cNvPr>
          <p:cNvSpPr txBox="1">
            <a:spLocks/>
          </p:cNvSpPr>
          <p:nvPr/>
        </p:nvSpPr>
        <p:spPr>
          <a:xfrm>
            <a:off x="841339" y="3821884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1</a:t>
            </a:r>
          </a:p>
        </p:txBody>
      </p:sp>
      <p:sp>
        <p:nvSpPr>
          <p:cNvPr id="48" name="Google Shape;315;p32">
            <a:extLst>
              <a:ext uri="{FF2B5EF4-FFF2-40B4-BE49-F238E27FC236}">
                <a16:creationId xmlns:a16="http://schemas.microsoft.com/office/drawing/2014/main" id="{3D142720-B364-D348-8413-026D4C6EBDAD}"/>
              </a:ext>
            </a:extLst>
          </p:cNvPr>
          <p:cNvSpPr txBox="1">
            <a:spLocks/>
          </p:cNvSpPr>
          <p:nvPr/>
        </p:nvSpPr>
        <p:spPr>
          <a:xfrm flipH="1">
            <a:off x="6006268" y="4359719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5</a:t>
            </a:r>
          </a:p>
        </p:txBody>
      </p:sp>
      <p:sp>
        <p:nvSpPr>
          <p:cNvPr id="49" name="Google Shape;315;p32">
            <a:extLst>
              <a:ext uri="{FF2B5EF4-FFF2-40B4-BE49-F238E27FC236}">
                <a16:creationId xmlns:a16="http://schemas.microsoft.com/office/drawing/2014/main" id="{4ECAB4E5-662D-274D-9FC3-8744453584FC}"/>
              </a:ext>
            </a:extLst>
          </p:cNvPr>
          <p:cNvSpPr txBox="1">
            <a:spLocks/>
          </p:cNvSpPr>
          <p:nvPr/>
        </p:nvSpPr>
        <p:spPr>
          <a:xfrm flipH="1">
            <a:off x="4969903" y="4359720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4</a:t>
            </a:r>
          </a:p>
        </p:txBody>
      </p:sp>
      <p:sp>
        <p:nvSpPr>
          <p:cNvPr id="50" name="Google Shape;315;p32">
            <a:extLst>
              <a:ext uri="{FF2B5EF4-FFF2-40B4-BE49-F238E27FC236}">
                <a16:creationId xmlns:a16="http://schemas.microsoft.com/office/drawing/2014/main" id="{77E0FB3C-8445-B646-9A21-397E479C3553}"/>
              </a:ext>
            </a:extLst>
          </p:cNvPr>
          <p:cNvSpPr txBox="1">
            <a:spLocks/>
          </p:cNvSpPr>
          <p:nvPr/>
        </p:nvSpPr>
        <p:spPr>
          <a:xfrm flipH="1">
            <a:off x="3884456" y="4361904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3</a:t>
            </a:r>
          </a:p>
        </p:txBody>
      </p:sp>
      <p:sp>
        <p:nvSpPr>
          <p:cNvPr id="51" name="Google Shape;315;p32">
            <a:extLst>
              <a:ext uri="{FF2B5EF4-FFF2-40B4-BE49-F238E27FC236}">
                <a16:creationId xmlns:a16="http://schemas.microsoft.com/office/drawing/2014/main" id="{CDCF0FF7-BFC4-9349-8153-97A83C8C8BB8}"/>
              </a:ext>
            </a:extLst>
          </p:cNvPr>
          <p:cNvSpPr txBox="1">
            <a:spLocks/>
          </p:cNvSpPr>
          <p:nvPr/>
        </p:nvSpPr>
        <p:spPr>
          <a:xfrm flipH="1">
            <a:off x="2799008" y="4359720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2</a:t>
            </a:r>
          </a:p>
        </p:txBody>
      </p:sp>
      <p:sp>
        <p:nvSpPr>
          <p:cNvPr id="52" name="Google Shape;315;p32">
            <a:extLst>
              <a:ext uri="{FF2B5EF4-FFF2-40B4-BE49-F238E27FC236}">
                <a16:creationId xmlns:a16="http://schemas.microsoft.com/office/drawing/2014/main" id="{A20DED13-367C-EB49-B3F8-00CDA0F6582C}"/>
              </a:ext>
            </a:extLst>
          </p:cNvPr>
          <p:cNvSpPr txBox="1">
            <a:spLocks/>
          </p:cNvSpPr>
          <p:nvPr/>
        </p:nvSpPr>
        <p:spPr>
          <a:xfrm flipH="1">
            <a:off x="1713560" y="4359720"/>
            <a:ext cx="429639" cy="471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it-IT" sz="2000" dirty="0">
                <a:solidFill>
                  <a:srgbClr val="666666"/>
                </a:solidFill>
                <a:sym typeface="Arial"/>
              </a:rPr>
              <a:t>1</a:t>
            </a:r>
          </a:p>
        </p:txBody>
      </p:sp>
      <p:sp>
        <p:nvSpPr>
          <p:cNvPr id="54" name="Google Shape;312;p32">
            <a:extLst>
              <a:ext uri="{FF2B5EF4-FFF2-40B4-BE49-F238E27FC236}">
                <a16:creationId xmlns:a16="http://schemas.microsoft.com/office/drawing/2014/main" id="{B518FC36-B474-5248-B08A-7537DAF530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 rot="16200000">
            <a:off x="-862560" y="2660206"/>
            <a:ext cx="2710393" cy="5553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it-IT" sz="1200" dirty="0" err="1">
                <a:solidFill>
                  <a:srgbClr val="666666"/>
                </a:solidFill>
                <a:latin typeface="Montserrat"/>
                <a:sym typeface="Montserrat"/>
              </a:rPr>
              <a:t>Hierarchical</a:t>
            </a:r>
            <a:r>
              <a:rPr lang="it-IT" sz="1200" dirty="0">
                <a:solidFill>
                  <a:srgbClr val="666666"/>
                </a:solidFill>
                <a:latin typeface="Montserrat"/>
                <a:sym typeface="Montserrat"/>
              </a:rPr>
              <a:t> Clustering</a:t>
            </a:r>
            <a:endParaRPr sz="1200" dirty="0">
              <a:solidFill>
                <a:srgbClr val="666666"/>
              </a:solidFill>
              <a:latin typeface="Montserrat"/>
              <a:sym typeface="Arial"/>
            </a:endParaRPr>
          </a:p>
        </p:txBody>
      </p:sp>
      <p:sp>
        <p:nvSpPr>
          <p:cNvPr id="56" name="Google Shape;312;p32">
            <a:extLst>
              <a:ext uri="{FF2B5EF4-FFF2-40B4-BE49-F238E27FC236}">
                <a16:creationId xmlns:a16="http://schemas.microsoft.com/office/drawing/2014/main" id="{DDD7D90F-95F7-0B46-9F09-06D50279569B}"/>
              </a:ext>
            </a:extLst>
          </p:cNvPr>
          <p:cNvSpPr txBox="1">
            <a:spLocks/>
          </p:cNvSpPr>
          <p:nvPr/>
        </p:nvSpPr>
        <p:spPr>
          <a:xfrm>
            <a:off x="1270978" y="4713875"/>
            <a:ext cx="5457689" cy="555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 b="0" i="0" u="none" strike="noStrike" cap="none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indent="0" algn="ctr">
              <a:buFont typeface="Karla"/>
              <a:buNone/>
            </a:pPr>
            <a:r>
              <a:rPr lang="it-IT" sz="1200" dirty="0">
                <a:solidFill>
                  <a:srgbClr val="666666"/>
                </a:solidFill>
                <a:latin typeface="Montserrat"/>
                <a:sym typeface="Montserrat"/>
              </a:rPr>
              <a:t>K-</a:t>
            </a:r>
            <a:r>
              <a:rPr lang="it-IT" sz="1200" dirty="0" err="1">
                <a:solidFill>
                  <a:srgbClr val="666666"/>
                </a:solidFill>
                <a:latin typeface="Montserrat"/>
                <a:sym typeface="Montserrat"/>
              </a:rPr>
              <a:t>Means</a:t>
            </a:r>
            <a:endParaRPr lang="it-IT" sz="1200" dirty="0">
              <a:solidFill>
                <a:srgbClr val="666666"/>
              </a:solidFill>
              <a:latin typeface="Montserrat"/>
              <a:sym typeface="Arial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355A84BB-C6BF-3F48-8066-A03E1D704C1C}"/>
              </a:ext>
            </a:extLst>
          </p:cNvPr>
          <p:cNvSpPr/>
          <p:nvPr/>
        </p:nvSpPr>
        <p:spPr>
          <a:xfrm>
            <a:off x="3869426" y="3832331"/>
            <a:ext cx="468000" cy="468000"/>
          </a:xfrm>
          <a:prstGeom prst="ellipse">
            <a:avLst/>
          </a:prstGeom>
          <a:noFill/>
          <a:ln>
            <a:solidFill>
              <a:srgbClr val="FC07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C99F416E-FD1F-3644-8F64-BA633A59FF97}"/>
              </a:ext>
            </a:extLst>
          </p:cNvPr>
          <p:cNvSpPr/>
          <p:nvPr/>
        </p:nvSpPr>
        <p:spPr>
          <a:xfrm>
            <a:off x="1689612" y="3827686"/>
            <a:ext cx="468000" cy="468000"/>
          </a:xfrm>
          <a:prstGeom prst="ellipse">
            <a:avLst/>
          </a:prstGeom>
          <a:noFill/>
          <a:ln>
            <a:solidFill>
              <a:srgbClr val="8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e 59">
            <a:extLst>
              <a:ext uri="{FF2B5EF4-FFF2-40B4-BE49-F238E27FC236}">
                <a16:creationId xmlns:a16="http://schemas.microsoft.com/office/drawing/2014/main" id="{DF7F96F3-7213-5D43-917B-42CF40963015}"/>
              </a:ext>
            </a:extLst>
          </p:cNvPr>
          <p:cNvSpPr/>
          <p:nvPr/>
        </p:nvSpPr>
        <p:spPr>
          <a:xfrm>
            <a:off x="4943903" y="3290066"/>
            <a:ext cx="468000" cy="468000"/>
          </a:xfrm>
          <a:prstGeom prst="ellipse">
            <a:avLst/>
          </a:prstGeom>
          <a:noFill/>
          <a:ln>
            <a:solidFill>
              <a:srgbClr val="FED1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Ovale 60">
            <a:extLst>
              <a:ext uri="{FF2B5EF4-FFF2-40B4-BE49-F238E27FC236}">
                <a16:creationId xmlns:a16="http://schemas.microsoft.com/office/drawing/2014/main" id="{E8A08FF4-A8D8-0040-A01F-3381D54E719F}"/>
              </a:ext>
            </a:extLst>
          </p:cNvPr>
          <p:cNvSpPr/>
          <p:nvPr/>
        </p:nvSpPr>
        <p:spPr>
          <a:xfrm>
            <a:off x="2776311" y="2747128"/>
            <a:ext cx="468000" cy="468000"/>
          </a:xfrm>
          <a:prstGeom prst="ellipse">
            <a:avLst/>
          </a:prstGeom>
          <a:noFill/>
          <a:ln>
            <a:solidFill>
              <a:srgbClr val="31A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Ovale 61">
            <a:extLst>
              <a:ext uri="{FF2B5EF4-FFF2-40B4-BE49-F238E27FC236}">
                <a16:creationId xmlns:a16="http://schemas.microsoft.com/office/drawing/2014/main" id="{6E8FE545-192A-5043-861B-CC93371C681D}"/>
              </a:ext>
            </a:extLst>
          </p:cNvPr>
          <p:cNvSpPr/>
          <p:nvPr/>
        </p:nvSpPr>
        <p:spPr>
          <a:xfrm>
            <a:off x="2773006" y="2184079"/>
            <a:ext cx="468000" cy="468000"/>
          </a:xfrm>
          <a:prstGeom prst="ellipse">
            <a:avLst/>
          </a:prstGeom>
          <a:noFill/>
          <a:ln>
            <a:solidFill>
              <a:srgbClr val="1B03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Ovale 62">
            <a:extLst>
              <a:ext uri="{FF2B5EF4-FFF2-40B4-BE49-F238E27FC236}">
                <a16:creationId xmlns:a16="http://schemas.microsoft.com/office/drawing/2014/main" id="{52688299-CD35-E24E-A7D2-84404AD9C1C9}"/>
              </a:ext>
            </a:extLst>
          </p:cNvPr>
          <p:cNvSpPr/>
          <p:nvPr/>
        </p:nvSpPr>
        <p:spPr>
          <a:xfrm>
            <a:off x="6016989" y="1656388"/>
            <a:ext cx="468000" cy="468000"/>
          </a:xfrm>
          <a:prstGeom prst="ellipse">
            <a:avLst/>
          </a:prstGeom>
          <a:noFill/>
          <a:ln>
            <a:solidFill>
              <a:srgbClr val="0505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51543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9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49" y="706970"/>
            <a:ext cx="5759095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44236"/>
                </a:solidFill>
                <a:latin typeface="Montserrat" panose="020B0604020202020204" charset="0"/>
              </a:rPr>
              <a:t>CLUSTERS CARDINALITY</a:t>
            </a:r>
            <a:r>
              <a:rPr lang="it-IT" sz="3200" b="1" dirty="0">
                <a:solidFill>
                  <a:srgbClr val="CCDD3B"/>
                </a:solidFill>
                <a:latin typeface="Montserrat" panose="020B0604020202020204" charset="0"/>
              </a:rPr>
              <a:t> </a:t>
            </a: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01000" y="776200"/>
            <a:ext cx="442000" cy="442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A0A4E845-3CD5-E24F-A901-E78A5ABE5B87}"/>
              </a:ext>
            </a:extLst>
          </p:cNvPr>
          <p:cNvSpPr/>
          <p:nvPr/>
        </p:nvSpPr>
        <p:spPr>
          <a:xfrm>
            <a:off x="1374775" y="1406525"/>
            <a:ext cx="222250" cy="5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63D0DF6-BC37-A74B-B719-C2FBDA785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912"/>
          <a:stretch/>
        </p:blipFill>
        <p:spPr>
          <a:xfrm>
            <a:off x="743000" y="1327867"/>
            <a:ext cx="5326476" cy="3508552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F12C5D6E-53BC-D249-822B-1ACFA929EBCB}"/>
              </a:ext>
            </a:extLst>
          </p:cNvPr>
          <p:cNvGrpSpPr/>
          <p:nvPr/>
        </p:nvGrpSpPr>
        <p:grpSpPr>
          <a:xfrm>
            <a:off x="6069476" y="3246564"/>
            <a:ext cx="1934380" cy="360000"/>
            <a:chOff x="6088135" y="2204344"/>
            <a:chExt cx="1934380" cy="36000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9B10B4F-7B40-9F44-8667-CC03A693C418}"/>
                </a:ext>
              </a:extLst>
            </p:cNvPr>
            <p:cNvSpPr/>
            <p:nvPr/>
          </p:nvSpPr>
          <p:spPr>
            <a:xfrm>
              <a:off x="6088135" y="2204344"/>
              <a:ext cx="360000" cy="360000"/>
            </a:xfrm>
            <a:prstGeom prst="rect">
              <a:avLst/>
            </a:prstGeom>
            <a:solidFill>
              <a:srgbClr val="8DD3C7"/>
            </a:solidFill>
            <a:ln w="6350">
              <a:solidFill>
                <a:srgbClr val="2424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Google Shape;272;p26">
              <a:extLst>
                <a:ext uri="{FF2B5EF4-FFF2-40B4-BE49-F238E27FC236}">
                  <a16:creationId xmlns:a16="http://schemas.microsoft.com/office/drawing/2014/main" id="{1F366E0E-9DCA-1845-B3D8-DCB896001FD1}"/>
                </a:ext>
              </a:extLst>
            </p:cNvPr>
            <p:cNvSpPr txBox="1">
              <a:spLocks/>
            </p:cNvSpPr>
            <p:nvPr/>
          </p:nvSpPr>
          <p:spPr>
            <a:xfrm>
              <a:off x="6309907" y="2204344"/>
              <a:ext cx="1712608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Barlow Light"/>
                <a:buChar char="▸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arlow Light"/>
                <a:buChar char="▹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arlow Light"/>
                <a:buChar char="▹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●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○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■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●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○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2400"/>
                <a:buFont typeface="Barlow Light"/>
                <a:buChar char="■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 algn="ctr">
                <a:buFont typeface="Barlow Light"/>
                <a:buNone/>
              </a:pPr>
              <a:r>
                <a:rPr lang="en" sz="1200" dirty="0">
                  <a:solidFill>
                    <a:schemeClr val="dk1"/>
                  </a:solidFill>
                  <a:latin typeface="Montserrat"/>
                  <a:sym typeface="Montserrat"/>
                </a:rPr>
                <a:t>H. Clustering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DC3CCDA0-4C30-2E4E-93C5-5304CA4EC579}"/>
              </a:ext>
            </a:extLst>
          </p:cNvPr>
          <p:cNvGrpSpPr/>
          <p:nvPr/>
        </p:nvGrpSpPr>
        <p:grpSpPr>
          <a:xfrm>
            <a:off x="6069476" y="2526368"/>
            <a:ext cx="1934380" cy="360000"/>
            <a:chOff x="6088135" y="3283431"/>
            <a:chExt cx="1934380" cy="360000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3300638C-1FEA-0C46-B602-24DDD5B1CBA7}"/>
                </a:ext>
              </a:extLst>
            </p:cNvPr>
            <p:cNvSpPr/>
            <p:nvPr/>
          </p:nvSpPr>
          <p:spPr>
            <a:xfrm>
              <a:off x="6088135" y="3283431"/>
              <a:ext cx="360000" cy="360000"/>
            </a:xfrm>
            <a:prstGeom prst="rect">
              <a:avLst/>
            </a:prstGeom>
            <a:solidFill>
              <a:srgbClr val="FFFFB3"/>
            </a:solidFill>
            <a:ln w="6350">
              <a:solidFill>
                <a:srgbClr val="2424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Google Shape;272;p26">
              <a:extLst>
                <a:ext uri="{FF2B5EF4-FFF2-40B4-BE49-F238E27FC236}">
                  <a16:creationId xmlns:a16="http://schemas.microsoft.com/office/drawing/2014/main" id="{3DB34674-E3A0-1844-8D98-CABE81C2F87D}"/>
                </a:ext>
              </a:extLst>
            </p:cNvPr>
            <p:cNvSpPr txBox="1">
              <a:spLocks/>
            </p:cNvSpPr>
            <p:nvPr/>
          </p:nvSpPr>
          <p:spPr>
            <a:xfrm>
              <a:off x="6309907" y="3283431"/>
              <a:ext cx="1712608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810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2400"/>
                <a:buFont typeface="Barlow Light"/>
                <a:buChar char="▸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1pPr>
              <a:lvl2pPr marL="914400" marR="0" lvl="1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arlow Light"/>
                <a:buChar char="▹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2pPr>
              <a:lvl3pPr marL="1371600" marR="0" lvl="2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Barlow Light"/>
                <a:buChar char="▹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3pPr>
              <a:lvl4pPr marL="1828800" marR="0" lvl="3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●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4pPr>
              <a:lvl5pPr marL="2286000" marR="0" lvl="4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○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5pPr>
              <a:lvl6pPr marL="2743200" marR="0" lvl="5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■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6pPr>
              <a:lvl7pPr marL="3200400" marR="0" lvl="6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●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7pPr>
              <a:lvl8pPr marL="3657600" marR="0" lvl="7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Barlow Light"/>
                <a:buChar char="○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8pPr>
              <a:lvl9pPr marL="4114800" marR="0" lvl="8" indent="-381000" algn="l" rtl="0">
                <a:lnSpc>
                  <a:spcPct val="115000"/>
                </a:lnSpc>
                <a:spcBef>
                  <a:spcPts val="800"/>
                </a:spcBef>
                <a:spcAft>
                  <a:spcPts val="800"/>
                </a:spcAft>
                <a:buClr>
                  <a:schemeClr val="dk2"/>
                </a:buClr>
                <a:buSzPts val="2400"/>
                <a:buFont typeface="Barlow Light"/>
                <a:buChar char="■"/>
                <a:defRPr sz="2400" b="0" i="0" u="none" strike="noStrike" cap="none">
                  <a:solidFill>
                    <a:schemeClr val="dk2"/>
                  </a:solidFill>
                  <a:latin typeface="Barlow Light"/>
                  <a:ea typeface="Barlow Light"/>
                  <a:cs typeface="Barlow Light"/>
                  <a:sym typeface="Barlow Light"/>
                </a:defRPr>
              </a:lvl9pPr>
            </a:lstStyle>
            <a:p>
              <a:pPr marL="0" indent="0" algn="ctr">
                <a:buFont typeface="Barlow Light"/>
                <a:buNone/>
              </a:pPr>
              <a:r>
                <a:rPr lang="en" sz="1200" dirty="0">
                  <a:solidFill>
                    <a:schemeClr val="dk1"/>
                  </a:solidFill>
                  <a:latin typeface="Montserrat"/>
                  <a:sym typeface="Montserrat"/>
                </a:rPr>
                <a:t>K-Means</a:t>
              </a:r>
            </a:p>
          </p:txBody>
        </p:sp>
      </p:grpSp>
      <p:sp>
        <p:nvSpPr>
          <p:cNvPr id="16" name="Google Shape;272;p26">
            <a:extLst>
              <a:ext uri="{FF2B5EF4-FFF2-40B4-BE49-F238E27FC236}">
                <a16:creationId xmlns:a16="http://schemas.microsoft.com/office/drawing/2014/main" id="{83655DC1-B2C3-B84C-B9E0-EC72520D7A53}"/>
              </a:ext>
            </a:extLst>
          </p:cNvPr>
          <p:cNvSpPr txBox="1">
            <a:spLocks/>
          </p:cNvSpPr>
          <p:nvPr/>
        </p:nvSpPr>
        <p:spPr>
          <a:xfrm>
            <a:off x="1179871" y="1215690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97</a:t>
            </a:r>
          </a:p>
        </p:txBody>
      </p:sp>
      <p:sp>
        <p:nvSpPr>
          <p:cNvPr id="17" name="Google Shape;272;p26">
            <a:extLst>
              <a:ext uri="{FF2B5EF4-FFF2-40B4-BE49-F238E27FC236}">
                <a16:creationId xmlns:a16="http://schemas.microsoft.com/office/drawing/2014/main" id="{2E764B22-B413-E94A-B51E-2FE73D6A4668}"/>
              </a:ext>
            </a:extLst>
          </p:cNvPr>
          <p:cNvSpPr txBox="1">
            <a:spLocks/>
          </p:cNvSpPr>
          <p:nvPr/>
        </p:nvSpPr>
        <p:spPr>
          <a:xfrm>
            <a:off x="1597025" y="2790968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46</a:t>
            </a:r>
          </a:p>
        </p:txBody>
      </p:sp>
      <p:sp>
        <p:nvSpPr>
          <p:cNvPr id="18" name="Google Shape;272;p26">
            <a:extLst>
              <a:ext uri="{FF2B5EF4-FFF2-40B4-BE49-F238E27FC236}">
                <a16:creationId xmlns:a16="http://schemas.microsoft.com/office/drawing/2014/main" id="{ADBE7F48-34C4-334A-A3F2-76A3D9A6AF0C}"/>
              </a:ext>
            </a:extLst>
          </p:cNvPr>
          <p:cNvSpPr txBox="1">
            <a:spLocks/>
          </p:cNvSpPr>
          <p:nvPr/>
        </p:nvSpPr>
        <p:spPr>
          <a:xfrm>
            <a:off x="2138517" y="3315390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29</a:t>
            </a:r>
          </a:p>
        </p:txBody>
      </p:sp>
      <p:sp>
        <p:nvSpPr>
          <p:cNvPr id="19" name="Google Shape;272;p26">
            <a:extLst>
              <a:ext uri="{FF2B5EF4-FFF2-40B4-BE49-F238E27FC236}">
                <a16:creationId xmlns:a16="http://schemas.microsoft.com/office/drawing/2014/main" id="{EE5EAC20-1AA0-514F-BA27-ABB64734AE20}"/>
              </a:ext>
            </a:extLst>
          </p:cNvPr>
          <p:cNvSpPr txBox="1">
            <a:spLocks/>
          </p:cNvSpPr>
          <p:nvPr/>
        </p:nvSpPr>
        <p:spPr>
          <a:xfrm>
            <a:off x="2555671" y="2356200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59</a:t>
            </a:r>
          </a:p>
        </p:txBody>
      </p:sp>
      <p:sp>
        <p:nvSpPr>
          <p:cNvPr id="21" name="Google Shape;272;p26">
            <a:extLst>
              <a:ext uri="{FF2B5EF4-FFF2-40B4-BE49-F238E27FC236}">
                <a16:creationId xmlns:a16="http://schemas.microsoft.com/office/drawing/2014/main" id="{ABE0C599-6DAB-4744-BE0D-A9394BD9F1AA}"/>
              </a:ext>
            </a:extLst>
          </p:cNvPr>
          <p:cNvSpPr txBox="1">
            <a:spLocks/>
          </p:cNvSpPr>
          <p:nvPr/>
        </p:nvSpPr>
        <p:spPr>
          <a:xfrm>
            <a:off x="3079490" y="2669960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50</a:t>
            </a:r>
          </a:p>
        </p:txBody>
      </p:sp>
      <p:sp>
        <p:nvSpPr>
          <p:cNvPr id="22" name="Google Shape;272;p26">
            <a:extLst>
              <a:ext uri="{FF2B5EF4-FFF2-40B4-BE49-F238E27FC236}">
                <a16:creationId xmlns:a16="http://schemas.microsoft.com/office/drawing/2014/main" id="{19461141-ABDB-6545-8616-B1D391CB45A9}"/>
              </a:ext>
            </a:extLst>
          </p:cNvPr>
          <p:cNvSpPr txBox="1">
            <a:spLocks/>
          </p:cNvSpPr>
          <p:nvPr/>
        </p:nvSpPr>
        <p:spPr>
          <a:xfrm>
            <a:off x="3509319" y="2526368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54</a:t>
            </a:r>
          </a:p>
        </p:txBody>
      </p:sp>
      <p:sp>
        <p:nvSpPr>
          <p:cNvPr id="23" name="Google Shape;272;p26">
            <a:extLst>
              <a:ext uri="{FF2B5EF4-FFF2-40B4-BE49-F238E27FC236}">
                <a16:creationId xmlns:a16="http://schemas.microsoft.com/office/drawing/2014/main" id="{959229A0-90D8-604C-AD17-A783CA8CEA1C}"/>
              </a:ext>
            </a:extLst>
          </p:cNvPr>
          <p:cNvSpPr txBox="1">
            <a:spLocks/>
          </p:cNvSpPr>
          <p:nvPr/>
        </p:nvSpPr>
        <p:spPr>
          <a:xfrm>
            <a:off x="4037816" y="3221713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32</a:t>
            </a:r>
          </a:p>
        </p:txBody>
      </p:sp>
      <p:sp>
        <p:nvSpPr>
          <p:cNvPr id="24" name="Google Shape;272;p26">
            <a:extLst>
              <a:ext uri="{FF2B5EF4-FFF2-40B4-BE49-F238E27FC236}">
                <a16:creationId xmlns:a16="http://schemas.microsoft.com/office/drawing/2014/main" id="{5301BAAD-8F5F-7C41-B1EC-C44F7392134B}"/>
              </a:ext>
            </a:extLst>
          </p:cNvPr>
          <p:cNvSpPr txBox="1">
            <a:spLocks/>
          </p:cNvSpPr>
          <p:nvPr/>
        </p:nvSpPr>
        <p:spPr>
          <a:xfrm>
            <a:off x="4454970" y="3066564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36</a:t>
            </a:r>
          </a:p>
        </p:txBody>
      </p:sp>
      <p:sp>
        <p:nvSpPr>
          <p:cNvPr id="25" name="Google Shape;272;p26">
            <a:extLst>
              <a:ext uri="{FF2B5EF4-FFF2-40B4-BE49-F238E27FC236}">
                <a16:creationId xmlns:a16="http://schemas.microsoft.com/office/drawing/2014/main" id="{64A1A95F-436A-864C-96C5-CE64C7043BD6}"/>
              </a:ext>
            </a:extLst>
          </p:cNvPr>
          <p:cNvSpPr txBox="1">
            <a:spLocks/>
          </p:cNvSpPr>
          <p:nvPr/>
        </p:nvSpPr>
        <p:spPr>
          <a:xfrm>
            <a:off x="4986660" y="3295724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29</a:t>
            </a:r>
          </a:p>
        </p:txBody>
      </p:sp>
      <p:sp>
        <p:nvSpPr>
          <p:cNvPr id="26" name="Google Shape;272;p26">
            <a:extLst>
              <a:ext uri="{FF2B5EF4-FFF2-40B4-BE49-F238E27FC236}">
                <a16:creationId xmlns:a16="http://schemas.microsoft.com/office/drawing/2014/main" id="{2194B84A-990A-C246-9C1A-7CDC61E08160}"/>
              </a:ext>
            </a:extLst>
          </p:cNvPr>
          <p:cNvSpPr txBox="1">
            <a:spLocks/>
          </p:cNvSpPr>
          <p:nvPr/>
        </p:nvSpPr>
        <p:spPr>
          <a:xfrm>
            <a:off x="5395792" y="2911975"/>
            <a:ext cx="417154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Barlow Light"/>
              <a:buChar char="▸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chemeClr val="dk2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indent="0" algn="ctr">
              <a:buFont typeface="Barlow Light"/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sym typeface="Montserrat"/>
              </a:rPr>
              <a:t>42</a:t>
            </a:r>
          </a:p>
        </p:txBody>
      </p:sp>
    </p:spTree>
    <p:extLst>
      <p:ext uri="{BB962C8B-B14F-4D97-AF65-F5344CB8AC3E}">
        <p14:creationId xmlns:p14="http://schemas.microsoft.com/office/powerpoint/2010/main" val="255801626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FC106"/>
                </a:solidFill>
              </a:rPr>
              <a:t>1.</a:t>
            </a:r>
            <a:endParaRPr sz="7200" dirty="0">
              <a:solidFill>
                <a:srgbClr val="FFC10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SUMMARY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31285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Features definition</a:t>
            </a:r>
            <a:endParaRPr b="1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F44236"/>
                </a:solidFill>
              </a:rPr>
              <a:t>FINAL COMPARISON</a:t>
            </a:r>
            <a:endParaRPr sz="3200" dirty="0">
              <a:solidFill>
                <a:srgbClr val="F44236"/>
              </a:solidFill>
            </a:endParaRPr>
          </a:p>
        </p:txBody>
      </p: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7" name="Google Shape;125;p19">
            <a:extLst>
              <a:ext uri="{FF2B5EF4-FFF2-40B4-BE49-F238E27FC236}">
                <a16:creationId xmlns:a16="http://schemas.microsoft.com/office/drawing/2014/main" id="{9B5D5EC3-354D-E241-8F03-F5AE69A567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349" y="1479589"/>
            <a:ext cx="5862127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F44236"/>
              </a:buClr>
              <a:buSzPts val="2000"/>
              <a:buChar char="▸"/>
            </a:pP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our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case, K-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means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produced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more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balanced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and more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interpretable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clusters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than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hierarchical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. </a:t>
            </a:r>
          </a:p>
          <a:p>
            <a:pPr marL="101600" lvl="0" indent="0" algn="l" rtl="0">
              <a:spcBef>
                <a:spcPts val="600"/>
              </a:spcBef>
              <a:spcAft>
                <a:spcPts val="0"/>
              </a:spcAft>
              <a:buClr>
                <a:srgbClr val="F44236"/>
              </a:buClr>
              <a:buSzPts val="2000"/>
              <a:buNone/>
            </a:pPr>
            <a:endParaRPr lang="it-IT" sz="24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F44236"/>
              </a:buClr>
              <a:buSzPts val="2000"/>
              <a:buChar char="▸"/>
            </a:pP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In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both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cases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, 5 clusters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seemed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enough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to </a:t>
            </a:r>
            <a:r>
              <a:rPr lang="it-IT" sz="2400" dirty="0" err="1">
                <a:latin typeface="Montserrat"/>
                <a:ea typeface="Montserrat"/>
                <a:cs typeface="Montserrat"/>
                <a:sym typeface="Montserrat"/>
              </a:rPr>
              <a:t>adequately</a:t>
            </a:r>
            <a:r>
              <a:rPr lang="it-IT" sz="2400" dirty="0">
                <a:latin typeface="Montserrat"/>
                <a:ea typeface="Montserrat"/>
                <a:cs typeface="Montserrat"/>
                <a:sym typeface="Montserrat"/>
              </a:rPr>
              <a:t> cluster the parties. 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Elemento grafico 9" descr="Appunti mischiati con riempimento a tinta unita">
            <a:extLst>
              <a:ext uri="{FF2B5EF4-FFF2-40B4-BE49-F238E27FC236}">
                <a16:creationId xmlns:a16="http://schemas.microsoft.com/office/drawing/2014/main" id="{C1E4D667-9181-F249-A5D6-8175284B9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 flipH="1" flipV="1">
            <a:off x="301000" y="776200"/>
            <a:ext cx="442000" cy="4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15467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23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49" y="706970"/>
            <a:ext cx="5759095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44236"/>
                </a:solidFill>
                <a:latin typeface="Montserrat" panose="020B0604020202020204" charset="0"/>
              </a:rPr>
              <a:t>KEY FINDINGS</a:t>
            </a:r>
            <a:endParaRPr lang="it-IT" sz="3200" b="1" dirty="0">
              <a:solidFill>
                <a:srgbClr val="CCDD3B"/>
              </a:solidFill>
              <a:latin typeface="Montserrat" panose="020B0604020202020204" charset="0"/>
            </a:endParaRPr>
          </a:p>
        </p:txBody>
      </p:sp>
      <p:pic>
        <p:nvPicPr>
          <p:cNvPr id="6" name="Elemento grafico 5" descr="Chiave vecchia con riempimento a tinta unita">
            <a:extLst>
              <a:ext uri="{FF2B5EF4-FFF2-40B4-BE49-F238E27FC236}">
                <a16:creationId xmlns:a16="http://schemas.microsoft.com/office/drawing/2014/main" id="{418855E8-976F-8741-9AD3-3778F0A2B1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10800000" flipH="1">
            <a:off x="301000" y="776200"/>
            <a:ext cx="442000" cy="442000"/>
          </a:xfrm>
          <a:prstGeom prst="rect">
            <a:avLst/>
          </a:prstGeom>
        </p:spPr>
      </p:pic>
      <p:sp>
        <p:nvSpPr>
          <p:cNvPr id="28" name="Google Shape;125;p19">
            <a:extLst>
              <a:ext uri="{FF2B5EF4-FFF2-40B4-BE49-F238E27FC236}">
                <a16:creationId xmlns:a16="http://schemas.microsoft.com/office/drawing/2014/main" id="{D0BA2D6F-06E6-DE4A-8E37-11A201C3F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45710" y="1945505"/>
            <a:ext cx="5862127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rgbClr val="F44236"/>
              </a:buClr>
              <a:buSzPts val="2000"/>
              <a:buChar char="▸"/>
            </a:pPr>
            <a:r>
              <a:rPr lang="it-IT" sz="2400" dirty="0"/>
              <a:t>Moderate parties are more </a:t>
            </a:r>
            <a:r>
              <a:rPr lang="it-IT" sz="2400" dirty="0" err="1"/>
              <a:t>different</a:t>
            </a:r>
            <a:r>
              <a:rPr lang="it-IT" sz="2400" dirty="0"/>
              <a:t> in </a:t>
            </a:r>
            <a:r>
              <a:rPr lang="it-IT" sz="2400" dirty="0" err="1"/>
              <a:t>terms</a:t>
            </a:r>
            <a:r>
              <a:rPr lang="it-IT" sz="2400" dirty="0"/>
              <a:t> of cultural </a:t>
            </a:r>
            <a:r>
              <a:rPr lang="it-IT" sz="2400" dirty="0" err="1"/>
              <a:t>values</a:t>
            </a:r>
            <a:r>
              <a:rPr lang="it-IT" sz="2400" dirty="0"/>
              <a:t> (first PC) </a:t>
            </a:r>
            <a:r>
              <a:rPr lang="it-IT" sz="2400" dirty="0" err="1"/>
              <a:t>than</a:t>
            </a:r>
            <a:r>
              <a:rPr lang="it-IT" sz="2400" dirty="0"/>
              <a:t> in </a:t>
            </a:r>
            <a:r>
              <a:rPr lang="it-IT" sz="2400" dirty="0" err="1"/>
              <a:t>terms</a:t>
            </a:r>
            <a:r>
              <a:rPr lang="it-IT" sz="2400" dirty="0"/>
              <a:t> of </a:t>
            </a:r>
            <a:r>
              <a:rPr lang="it-IT" sz="2400" dirty="0" err="1"/>
              <a:t>economic</a:t>
            </a:r>
            <a:r>
              <a:rPr lang="it-IT" sz="2400" dirty="0"/>
              <a:t> </a:t>
            </a:r>
            <a:r>
              <a:rPr lang="it-IT" sz="2400" dirty="0" err="1"/>
              <a:t>views</a:t>
            </a:r>
            <a:r>
              <a:rPr lang="it-IT" sz="2400" dirty="0"/>
              <a:t> (second PC). </a:t>
            </a:r>
            <a:endParaRPr sz="2400" dirty="0"/>
          </a:p>
        </p:txBody>
      </p:sp>
      <p:sp>
        <p:nvSpPr>
          <p:cNvPr id="9" name="Google Shape;125;p19">
            <a:extLst>
              <a:ext uri="{FF2B5EF4-FFF2-40B4-BE49-F238E27FC236}">
                <a16:creationId xmlns:a16="http://schemas.microsoft.com/office/drawing/2014/main" id="{8B81B548-63EA-42B9-8DE2-978E4ECC36FC}"/>
              </a:ext>
            </a:extLst>
          </p:cNvPr>
          <p:cNvSpPr txBox="1">
            <a:spLocks/>
          </p:cNvSpPr>
          <p:nvPr/>
        </p:nvSpPr>
        <p:spPr>
          <a:xfrm>
            <a:off x="1144800" y="1944000"/>
            <a:ext cx="5862127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55600">
              <a:buClr>
                <a:srgbClr val="F44236"/>
              </a:buClr>
              <a:buSzPts val="2000"/>
            </a:pPr>
            <a:r>
              <a:rPr lang="en-US" dirty="0"/>
              <a:t>In the same way, more ‘extremist’ parties are very different in terms of cultural values, but they have similar (interventionist) views on the economy. </a:t>
            </a:r>
          </a:p>
        </p:txBody>
      </p:sp>
      <p:sp>
        <p:nvSpPr>
          <p:cNvPr id="10" name="Google Shape;125;p19">
            <a:extLst>
              <a:ext uri="{FF2B5EF4-FFF2-40B4-BE49-F238E27FC236}">
                <a16:creationId xmlns:a16="http://schemas.microsoft.com/office/drawing/2014/main" id="{34282051-2A89-4055-A259-0B1EE3F60D69}"/>
              </a:ext>
            </a:extLst>
          </p:cNvPr>
          <p:cNvSpPr txBox="1">
            <a:spLocks/>
          </p:cNvSpPr>
          <p:nvPr/>
        </p:nvSpPr>
        <p:spPr>
          <a:xfrm>
            <a:off x="1144800" y="1944000"/>
            <a:ext cx="5862127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-355600">
              <a:buClr>
                <a:srgbClr val="F44236"/>
              </a:buClr>
              <a:buSzPts val="2000"/>
            </a:pPr>
            <a:r>
              <a:rPr lang="it-IT" dirty="0" err="1"/>
              <a:t>Finally</a:t>
            </a:r>
            <a:r>
              <a:rPr lang="it-IT" dirty="0"/>
              <a:t>, liberals </a:t>
            </a:r>
            <a:r>
              <a:rPr lang="it-IT" dirty="0" err="1"/>
              <a:t>tend</a:t>
            </a:r>
            <a:r>
              <a:rPr lang="it-IT" dirty="0"/>
              <a:t> to cluster on the progressive side of cultural </a:t>
            </a:r>
            <a:r>
              <a:rPr lang="it-IT" dirty="0" err="1"/>
              <a:t>values</a:t>
            </a:r>
            <a:r>
              <a:rPr lang="it-IT" dirty="0"/>
              <a:t>, </a:t>
            </a:r>
            <a:r>
              <a:rPr lang="it-IT" dirty="0" err="1"/>
              <a:t>while</a:t>
            </a:r>
            <a:r>
              <a:rPr lang="it-IT" dirty="0"/>
              <a:t> </a:t>
            </a:r>
            <a:r>
              <a:rPr lang="it-IT" dirty="0" err="1"/>
              <a:t>being</a:t>
            </a:r>
            <a:r>
              <a:rPr lang="it-IT" dirty="0"/>
              <a:t> conservative for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concerns</a:t>
            </a:r>
            <a:r>
              <a:rPr lang="it-IT" dirty="0"/>
              <a:t> the economy.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63949970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uiExpand="1"/>
      <p:bldP spid="9" grpId="1"/>
      <p:bldP spid="9" grpId="2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38;p20">
            <a:extLst>
              <a:ext uri="{FF2B5EF4-FFF2-40B4-BE49-F238E27FC236}">
                <a16:creationId xmlns:a16="http://schemas.microsoft.com/office/drawing/2014/main" id="{B4326CD0-A3B3-5843-9012-F808FCF38E6E}"/>
              </a:ext>
            </a:extLst>
          </p:cNvPr>
          <p:cNvSpPr txBox="1">
            <a:spLocks/>
          </p:cNvSpPr>
          <p:nvPr/>
        </p:nvSpPr>
        <p:spPr>
          <a:xfrm>
            <a:off x="373626" y="3423057"/>
            <a:ext cx="419837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800" dirty="0">
                <a:solidFill>
                  <a:srgbClr val="003399"/>
                </a:solidFill>
              </a:rPr>
              <a:t>THANKS</a:t>
            </a:r>
            <a:r>
              <a:rPr lang="it-IT" sz="4800" dirty="0"/>
              <a:t> FOR </a:t>
            </a:r>
            <a:r>
              <a:rPr lang="it-IT" sz="4800" dirty="0">
                <a:solidFill>
                  <a:srgbClr val="003399"/>
                </a:solidFill>
              </a:rPr>
              <a:t>WATCHING!</a:t>
            </a: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C106"/>
                </a:solidFill>
                <a:latin typeface="Montserrat" panose="020B0604020202020204" charset="0"/>
              </a:rPr>
              <a:t>EU MEMBERSHIP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E3AD0B13-9D44-42D6-B861-78768753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13" name="Google Shape;427;p41">
            <a:extLst>
              <a:ext uri="{FF2B5EF4-FFF2-40B4-BE49-F238E27FC236}">
                <a16:creationId xmlns:a16="http://schemas.microsoft.com/office/drawing/2014/main" id="{61B2E156-EB9E-4142-A53D-7F77DCF62743}"/>
              </a:ext>
            </a:extLst>
          </p:cNvPr>
          <p:cNvSpPr/>
          <p:nvPr/>
        </p:nvSpPr>
        <p:spPr>
          <a:xfrm>
            <a:off x="5322704" y="2755950"/>
            <a:ext cx="2127668" cy="393600"/>
          </a:xfrm>
          <a:prstGeom prst="homePlate">
            <a:avLst>
              <a:gd name="adj" fmla="val 32030"/>
            </a:avLst>
          </a:prstGeom>
          <a:solidFill>
            <a:srgbClr val="0C4D9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 algn="ctr"/>
            <a:r>
              <a:rPr lang="it-IT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Right-</a:t>
            </a:r>
            <a:r>
              <a:rPr lang="it-IT" sz="1200" dirty="0" err="1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wing</a:t>
            </a:r>
            <a:r>
              <a:rPr lang="it-IT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groups</a:t>
            </a:r>
            <a:endParaRPr lang="it-IT" sz="1200" dirty="0">
              <a:solidFill>
                <a:schemeClr val="bg1"/>
              </a:solidFill>
              <a:latin typeface="Montserrat" panose="020B0604020202020204" charset="0"/>
              <a:sym typeface="Karla"/>
            </a:endParaRPr>
          </a:p>
        </p:txBody>
      </p:sp>
      <p:sp>
        <p:nvSpPr>
          <p:cNvPr id="16" name="Google Shape;430;p41">
            <a:extLst>
              <a:ext uri="{FF2B5EF4-FFF2-40B4-BE49-F238E27FC236}">
                <a16:creationId xmlns:a16="http://schemas.microsoft.com/office/drawing/2014/main" id="{7C0FA663-F3DD-4924-B3DE-F51A8A0BE741}"/>
              </a:ext>
            </a:extLst>
          </p:cNvPr>
          <p:cNvSpPr/>
          <p:nvPr/>
        </p:nvSpPr>
        <p:spPr>
          <a:xfrm>
            <a:off x="3636360" y="2755950"/>
            <a:ext cx="2055327" cy="393600"/>
          </a:xfrm>
          <a:prstGeom prst="homePlate">
            <a:avLst>
              <a:gd name="adj" fmla="val 32030"/>
            </a:avLst>
          </a:prstGeom>
          <a:solidFill>
            <a:srgbClr val="00A0FF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 algn="ctr"/>
            <a:r>
              <a:rPr lang="it-IT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Centre-right </a:t>
            </a:r>
            <a:r>
              <a:rPr lang="it-IT" sz="1200" dirty="0" err="1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groups</a:t>
            </a:r>
            <a:endParaRPr lang="it-IT" sz="1200" dirty="0">
              <a:solidFill>
                <a:schemeClr val="bg1"/>
              </a:solidFill>
              <a:latin typeface="Montserrat" panose="020B0604020202020204" charset="0"/>
              <a:sym typeface="Karla"/>
            </a:endParaRPr>
          </a:p>
        </p:txBody>
      </p:sp>
      <p:sp>
        <p:nvSpPr>
          <p:cNvPr id="19" name="Google Shape;433;p41">
            <a:extLst>
              <a:ext uri="{FF2B5EF4-FFF2-40B4-BE49-F238E27FC236}">
                <a16:creationId xmlns:a16="http://schemas.microsoft.com/office/drawing/2014/main" id="{09B2145E-4886-4D84-9359-9DAA31D2A56E}"/>
              </a:ext>
            </a:extLst>
          </p:cNvPr>
          <p:cNvSpPr/>
          <p:nvPr/>
        </p:nvSpPr>
        <p:spPr>
          <a:xfrm>
            <a:off x="1950140" y="2755950"/>
            <a:ext cx="1965124" cy="393600"/>
          </a:xfrm>
          <a:prstGeom prst="homePlate">
            <a:avLst>
              <a:gd name="adj" fmla="val 32030"/>
            </a:avLst>
          </a:prstGeom>
          <a:solidFill>
            <a:srgbClr val="FC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lvl="0" algn="ctr"/>
            <a:r>
              <a:rPr lang="it-IT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Centre-</a:t>
            </a:r>
            <a:r>
              <a:rPr lang="it-IT" sz="1200" dirty="0" err="1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left</a:t>
            </a:r>
            <a:r>
              <a:rPr lang="it-IT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 </a:t>
            </a:r>
            <a:r>
              <a:rPr lang="it-IT" sz="1200" dirty="0" err="1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groups</a:t>
            </a:r>
            <a:endParaRPr lang="it-IT" sz="1200" dirty="0">
              <a:solidFill>
                <a:schemeClr val="bg1"/>
              </a:solidFill>
              <a:latin typeface="Montserrat" panose="020B0604020202020204" charset="0"/>
              <a:sym typeface="Karla"/>
            </a:endParaRPr>
          </a:p>
        </p:txBody>
      </p:sp>
      <p:sp>
        <p:nvSpPr>
          <p:cNvPr id="23" name="Google Shape;436;p41">
            <a:extLst>
              <a:ext uri="{FF2B5EF4-FFF2-40B4-BE49-F238E27FC236}">
                <a16:creationId xmlns:a16="http://schemas.microsoft.com/office/drawing/2014/main" id="{20D1DCEB-7B07-4BE4-BC9F-18F72E260923}"/>
              </a:ext>
            </a:extLst>
          </p:cNvPr>
          <p:cNvSpPr/>
          <p:nvPr/>
        </p:nvSpPr>
        <p:spPr>
          <a:xfrm>
            <a:off x="344905" y="2755950"/>
            <a:ext cx="1884015" cy="393600"/>
          </a:xfrm>
          <a:prstGeom prst="homePlate">
            <a:avLst>
              <a:gd name="adj" fmla="val 32030"/>
            </a:avLst>
          </a:prstGeom>
          <a:solidFill>
            <a:srgbClr val="C5262C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bg1"/>
                </a:solidFill>
                <a:latin typeface="Montserrat" panose="020B0604020202020204" charset="0"/>
                <a:sym typeface="Karla"/>
              </a:rPr>
              <a:t>Left-wing groups</a:t>
            </a:r>
            <a:endParaRPr sz="1200" dirty="0">
              <a:solidFill>
                <a:schemeClr val="bg1"/>
              </a:solidFill>
              <a:latin typeface="Montserrat" panose="020B0604020202020204" charset="0"/>
              <a:sym typeface="Karla"/>
            </a:endParaRPr>
          </a:p>
        </p:txBody>
      </p:sp>
      <p:sp>
        <p:nvSpPr>
          <p:cNvPr id="50" name="Google Shape;439;p41">
            <a:extLst>
              <a:ext uri="{FF2B5EF4-FFF2-40B4-BE49-F238E27FC236}">
                <a16:creationId xmlns:a16="http://schemas.microsoft.com/office/drawing/2014/main" id="{BE55008D-5B8D-4C9F-B571-5DD4B75C0143}"/>
              </a:ext>
            </a:extLst>
          </p:cNvPr>
          <p:cNvSpPr/>
          <p:nvPr/>
        </p:nvSpPr>
        <p:spPr>
          <a:xfrm>
            <a:off x="0" y="2755950"/>
            <a:ext cx="5427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pic>
        <p:nvPicPr>
          <p:cNvPr id="56" name="Immagine 55">
            <a:extLst>
              <a:ext uri="{FF2B5EF4-FFF2-40B4-BE49-F238E27FC236}">
                <a16:creationId xmlns:a16="http://schemas.microsoft.com/office/drawing/2014/main" id="{6B17CFC1-D08F-554F-8B6E-3A3538A91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94" y="1815750"/>
            <a:ext cx="1224911" cy="756000"/>
          </a:xfrm>
          <a:prstGeom prst="rect">
            <a:avLst/>
          </a:prstGeom>
        </p:spPr>
      </p:pic>
      <p:pic>
        <p:nvPicPr>
          <p:cNvPr id="58" name="Immagine 57">
            <a:extLst>
              <a:ext uri="{FF2B5EF4-FFF2-40B4-BE49-F238E27FC236}">
                <a16:creationId xmlns:a16="http://schemas.microsoft.com/office/drawing/2014/main" id="{E6E6E18E-06A7-EC4B-A15A-48AF8F7ED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12" y="3294552"/>
            <a:ext cx="1029080" cy="756000"/>
          </a:xfrm>
          <a:prstGeom prst="rect">
            <a:avLst/>
          </a:prstGeom>
        </p:spPr>
      </p:pic>
      <p:pic>
        <p:nvPicPr>
          <p:cNvPr id="60" name="Immagine 59">
            <a:extLst>
              <a:ext uri="{FF2B5EF4-FFF2-40B4-BE49-F238E27FC236}">
                <a16:creationId xmlns:a16="http://schemas.microsoft.com/office/drawing/2014/main" id="{DAB0EEE0-7F21-BC40-8097-FB870EDD1C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9885" y="1813906"/>
            <a:ext cx="756000" cy="756000"/>
          </a:xfrm>
          <a:prstGeom prst="rect">
            <a:avLst/>
          </a:prstGeom>
        </p:spPr>
      </p:pic>
      <p:pic>
        <p:nvPicPr>
          <p:cNvPr id="62" name="Immagine 61">
            <a:extLst>
              <a:ext uri="{FF2B5EF4-FFF2-40B4-BE49-F238E27FC236}">
                <a16:creationId xmlns:a16="http://schemas.microsoft.com/office/drawing/2014/main" id="{7F069216-3090-5944-ADCE-E8868796A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687" y="3310930"/>
            <a:ext cx="1596830" cy="756000"/>
          </a:xfrm>
          <a:prstGeom prst="rect">
            <a:avLst/>
          </a:prstGeom>
        </p:spPr>
      </p:pic>
      <p:pic>
        <p:nvPicPr>
          <p:cNvPr id="64" name="Immagine 6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2310A83-84DB-AC44-8182-EB76B9B1CDC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59382"/>
          <a:stretch/>
        </p:blipFill>
        <p:spPr>
          <a:xfrm>
            <a:off x="5240305" y="3310930"/>
            <a:ext cx="922146" cy="7560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7681AFA0-7634-0940-94CA-719C92ECA3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6092" y="1813906"/>
            <a:ext cx="771861" cy="7560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9615B875-9D93-6947-BE85-FDF530CF95EA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4039033" y="1813906"/>
            <a:ext cx="1601694" cy="756000"/>
          </a:xfrm>
          <a:prstGeom prst="rect">
            <a:avLst/>
          </a:prstGeom>
        </p:spPr>
      </p:pic>
      <p:pic>
        <p:nvPicPr>
          <p:cNvPr id="70" name="Immagine 6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4447AF9-E491-B34B-98C9-B270EDE4114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618"/>
          <a:stretch/>
        </p:blipFill>
        <p:spPr>
          <a:xfrm>
            <a:off x="5167971" y="4190651"/>
            <a:ext cx="134812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62009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7" name="Google Shape;312;p32">
            <a:extLst>
              <a:ext uri="{FF2B5EF4-FFF2-40B4-BE49-F238E27FC236}">
                <a16:creationId xmlns:a16="http://schemas.microsoft.com/office/drawing/2014/main" id="{6B7E83CE-7C50-49E4-9086-41D2C75036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600" y="1466850"/>
            <a:ext cx="2065500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REDISTRIBUTION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0 = strongly favors redistribution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10 = strongly opposes redistribution</a:t>
            </a:r>
            <a:endParaRPr sz="1200" dirty="0">
              <a:sym typeface="Arial"/>
            </a:endParaRPr>
          </a:p>
        </p:txBody>
      </p:sp>
      <p:sp>
        <p:nvSpPr>
          <p:cNvPr id="8" name="Google Shape;313;p32">
            <a:extLst>
              <a:ext uri="{FF2B5EF4-FFF2-40B4-BE49-F238E27FC236}">
                <a16:creationId xmlns:a16="http://schemas.microsoft.com/office/drawing/2014/main" id="{6FDA0534-0857-4BFA-8F67-8D2D8D407D71}"/>
              </a:ext>
            </a:extLst>
          </p:cNvPr>
          <p:cNvSpPr txBox="1">
            <a:spLocks/>
          </p:cNvSpPr>
          <p:nvPr/>
        </p:nvSpPr>
        <p:spPr>
          <a:xfrm>
            <a:off x="5396368" y="3048000"/>
            <a:ext cx="2065500" cy="13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" b="1" dirty="0">
                <a:solidFill>
                  <a:schemeClr val="tx1"/>
                </a:solidFill>
                <a:latin typeface="Montserrat"/>
                <a:sym typeface="Montserrat"/>
              </a:rPr>
              <a:t>ECON_INTERVEN</a:t>
            </a:r>
            <a:endParaRPr lang="en-US" b="1" dirty="0">
              <a:solidFill>
                <a:schemeClr val="tx1"/>
              </a:solidFill>
              <a:latin typeface="Montserrat"/>
              <a:sym typeface="Montserrat"/>
            </a:endParaRPr>
          </a:p>
          <a:p>
            <a:pPr lvl="0">
              <a:spcBef>
                <a:spcPts val="600"/>
              </a:spcBef>
            </a:pP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0 =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fully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in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favor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of state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intervention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in the economy </a:t>
            </a:r>
          </a:p>
          <a:p>
            <a:pPr lvl="0">
              <a:spcBef>
                <a:spcPts val="600"/>
              </a:spcBef>
            </a:pP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10 =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fully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opposed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to state </a:t>
            </a:r>
            <a:r>
              <a:rPr lang="it-IT" sz="1200" dirty="0" err="1">
                <a:solidFill>
                  <a:schemeClr val="dk1"/>
                </a:solidFill>
                <a:latin typeface="Montserrat"/>
                <a:sym typeface="Montserrat"/>
              </a:rPr>
              <a:t>intervention</a:t>
            </a:r>
            <a:r>
              <a:rPr lang="it-IT" sz="1200" dirty="0">
                <a:solidFill>
                  <a:schemeClr val="dk1"/>
                </a:solidFill>
                <a:latin typeface="Montserrat"/>
                <a:sym typeface="Montserrat"/>
              </a:rPr>
              <a:t> in the economy</a:t>
            </a:r>
          </a:p>
        </p:txBody>
      </p:sp>
      <p:sp>
        <p:nvSpPr>
          <p:cNvPr id="10" name="Google Shape;315;p32">
            <a:extLst>
              <a:ext uri="{FF2B5EF4-FFF2-40B4-BE49-F238E27FC236}">
                <a16:creationId xmlns:a16="http://schemas.microsoft.com/office/drawing/2014/main" id="{3E66343D-BF71-4DD6-A58B-6DE1A168ECD3}"/>
              </a:ext>
            </a:extLst>
          </p:cNvPr>
          <p:cNvSpPr txBox="1">
            <a:spLocks/>
          </p:cNvSpPr>
          <p:nvPr/>
        </p:nvSpPr>
        <p:spPr>
          <a:xfrm>
            <a:off x="847600" y="3048000"/>
            <a:ext cx="20655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DEREGULATION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opposes</a:t>
            </a:r>
            <a:r>
              <a:rPr lang="it-IT" sz="1200" dirty="0">
                <a:sym typeface="Arial"/>
              </a:rPr>
              <a:t> deregulation of </a:t>
            </a:r>
            <a:r>
              <a:rPr lang="it-IT" sz="1200" dirty="0" err="1">
                <a:sym typeface="Arial"/>
              </a:rPr>
              <a:t>markets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deregulation of </a:t>
            </a:r>
            <a:r>
              <a:rPr lang="it-IT" sz="1200" dirty="0" err="1">
                <a:sym typeface="Arial"/>
              </a:rPr>
              <a:t>markets</a:t>
            </a:r>
            <a:endParaRPr lang="it-IT" sz="1200" dirty="0">
              <a:sym typeface="Arial"/>
            </a:endParaRPr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C106"/>
                </a:solidFill>
                <a:latin typeface="Montserrat" panose="020B0604020202020204" charset="0"/>
              </a:rPr>
              <a:t>ECONOMY</a:t>
            </a:r>
          </a:p>
        </p:txBody>
      </p:sp>
      <p:pic>
        <p:nvPicPr>
          <p:cNvPr id="5" name="Elemento grafico 4" descr="Monete con riempimento a tinta unita">
            <a:extLst>
              <a:ext uri="{FF2B5EF4-FFF2-40B4-BE49-F238E27FC236}">
                <a16:creationId xmlns:a16="http://schemas.microsoft.com/office/drawing/2014/main" id="{E3AD0B13-9D44-42D6-B861-78768753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13" name="Google Shape;312;p32">
            <a:extLst>
              <a:ext uri="{FF2B5EF4-FFF2-40B4-BE49-F238E27FC236}">
                <a16:creationId xmlns:a16="http://schemas.microsoft.com/office/drawing/2014/main" id="{3BE45AB0-8446-9247-9C2F-0A7D8D57D798}"/>
              </a:ext>
            </a:extLst>
          </p:cNvPr>
          <p:cNvSpPr txBox="1">
            <a:spLocks/>
          </p:cNvSpPr>
          <p:nvPr/>
        </p:nvSpPr>
        <p:spPr>
          <a:xfrm>
            <a:off x="3121984" y="1466850"/>
            <a:ext cx="2157682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sz="1400" b="1" dirty="0">
                <a:solidFill>
                  <a:schemeClr val="tx1"/>
                </a:solidFill>
              </a:rPr>
              <a:t>SPENDVTAX</a:t>
            </a:r>
            <a:endParaRPr lang="it-IT" sz="1200" b="1" dirty="0">
              <a:solidFill>
                <a:schemeClr val="tx1"/>
              </a:solidFill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improving</a:t>
            </a:r>
            <a:r>
              <a:rPr lang="it-IT" sz="1200" dirty="0">
                <a:sym typeface="Arial"/>
              </a:rPr>
              <a:t> public </a:t>
            </a:r>
            <a:r>
              <a:rPr lang="it-IT" sz="1200" dirty="0" err="1">
                <a:sym typeface="Arial"/>
              </a:rPr>
              <a:t>services</a:t>
            </a:r>
            <a:endParaRPr lang="it-IT" sz="1200" dirty="0">
              <a:sym typeface="Arial"/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reducing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taxes</a:t>
            </a:r>
            <a:endParaRPr lang="it-IT" sz="1200" dirty="0">
              <a:sym typeface="Arial"/>
            </a:endParaRPr>
          </a:p>
        </p:txBody>
      </p:sp>
      <p:sp>
        <p:nvSpPr>
          <p:cNvPr id="14" name="Google Shape;315;p32">
            <a:extLst>
              <a:ext uri="{FF2B5EF4-FFF2-40B4-BE49-F238E27FC236}">
                <a16:creationId xmlns:a16="http://schemas.microsoft.com/office/drawing/2014/main" id="{31B11764-9E01-7C4A-81DB-282085362BDB}"/>
              </a:ext>
            </a:extLst>
          </p:cNvPr>
          <p:cNvSpPr txBox="1">
            <a:spLocks/>
          </p:cNvSpPr>
          <p:nvPr/>
        </p:nvSpPr>
        <p:spPr>
          <a:xfrm>
            <a:off x="3121984" y="3048000"/>
            <a:ext cx="20655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PROTECTIONISM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trade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liberalization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protection</a:t>
            </a:r>
            <a:r>
              <a:rPr lang="it-IT" sz="1200" dirty="0">
                <a:sym typeface="Arial"/>
              </a:rPr>
              <a:t> of </a:t>
            </a:r>
            <a:r>
              <a:rPr lang="it-IT" sz="1200" dirty="0" err="1">
                <a:sym typeface="Arial"/>
              </a:rPr>
              <a:t>domestic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producers</a:t>
            </a:r>
            <a:endParaRPr lang="it-IT" sz="1200" dirty="0"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C106"/>
                </a:solidFill>
                <a:latin typeface="Montserrat" panose="020B0604020202020204" charset="0"/>
              </a:rPr>
              <a:t>GLOBALIZATION</a:t>
            </a:r>
          </a:p>
        </p:txBody>
      </p:sp>
      <p:pic>
        <p:nvPicPr>
          <p:cNvPr id="5" name="Elemento grafico 4" descr="Globo terrestre: Africa ed Europa con riempimento a tinta unita">
            <a:extLst>
              <a:ext uri="{FF2B5EF4-FFF2-40B4-BE49-F238E27FC236}">
                <a16:creationId xmlns:a16="http://schemas.microsoft.com/office/drawing/2014/main" id="{E3AD0B13-9D44-42D6-B861-78768753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13" name="Google Shape;312;p32">
            <a:extLst>
              <a:ext uri="{FF2B5EF4-FFF2-40B4-BE49-F238E27FC236}">
                <a16:creationId xmlns:a16="http://schemas.microsoft.com/office/drawing/2014/main" id="{4C09D06A-BDDA-2E4A-8300-D19CEC697E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599" y="1466850"/>
            <a:ext cx="2649579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ETHNIC_MINORITIES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0 = strongly supports more rights for ethnic minorities</a:t>
            </a:r>
          </a:p>
          <a:p>
            <a:pPr marL="0" lvl="0" indent="0">
              <a:buNone/>
            </a:pPr>
            <a:r>
              <a:rPr lang="en" sz="1200" dirty="0">
                <a:sym typeface="Arial"/>
              </a:rPr>
              <a:t>10 = strongly opposes more rights for ethnic minorities</a:t>
            </a:r>
            <a:endParaRPr sz="1200" dirty="0">
              <a:sym typeface="Arial"/>
            </a:endParaRPr>
          </a:p>
        </p:txBody>
      </p:sp>
      <p:sp>
        <p:nvSpPr>
          <p:cNvPr id="14" name="Google Shape;315;p32">
            <a:extLst>
              <a:ext uri="{FF2B5EF4-FFF2-40B4-BE49-F238E27FC236}">
                <a16:creationId xmlns:a16="http://schemas.microsoft.com/office/drawing/2014/main" id="{79735374-A48D-1448-806A-A9508E5EC8D1}"/>
              </a:ext>
            </a:extLst>
          </p:cNvPr>
          <p:cNvSpPr txBox="1">
            <a:spLocks/>
          </p:cNvSpPr>
          <p:nvPr/>
        </p:nvSpPr>
        <p:spPr>
          <a:xfrm>
            <a:off x="847600" y="3048000"/>
            <a:ext cx="2649578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MULTICULTURALISM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multiculturalism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assimilation</a:t>
            </a:r>
            <a:r>
              <a:rPr lang="it-IT" sz="1200" dirty="0">
                <a:sym typeface="Arial"/>
              </a:rPr>
              <a:t> of </a:t>
            </a:r>
            <a:r>
              <a:rPr lang="it-IT" sz="1200" dirty="0" err="1">
                <a:sym typeface="Arial"/>
              </a:rPr>
              <a:t>immigrants</a:t>
            </a:r>
            <a:endParaRPr lang="it-IT" sz="1200" dirty="0">
              <a:sym typeface="Arial"/>
            </a:endParaRPr>
          </a:p>
        </p:txBody>
      </p:sp>
      <p:sp>
        <p:nvSpPr>
          <p:cNvPr id="15" name="Google Shape;312;p32">
            <a:extLst>
              <a:ext uri="{FF2B5EF4-FFF2-40B4-BE49-F238E27FC236}">
                <a16:creationId xmlns:a16="http://schemas.microsoft.com/office/drawing/2014/main" id="{73E78B63-5912-3341-8E2C-3FF25A0D508B}"/>
              </a:ext>
            </a:extLst>
          </p:cNvPr>
          <p:cNvSpPr txBox="1">
            <a:spLocks/>
          </p:cNvSpPr>
          <p:nvPr/>
        </p:nvSpPr>
        <p:spPr>
          <a:xfrm>
            <a:off x="3924084" y="146685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sz="1400" b="1" dirty="0">
                <a:solidFill>
                  <a:schemeClr val="tx1"/>
                </a:solidFill>
              </a:rPr>
              <a:t>IMMIGRATE_POLICY</a:t>
            </a:r>
            <a:endParaRPr lang="it-IT" sz="1200" b="1" dirty="0">
              <a:solidFill>
                <a:schemeClr val="tx1"/>
              </a:solidFill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a liberal policy on </a:t>
            </a:r>
            <a:r>
              <a:rPr lang="it-IT" sz="1200" dirty="0" err="1">
                <a:sym typeface="Arial"/>
              </a:rPr>
              <a:t>immigration</a:t>
            </a:r>
            <a:endParaRPr lang="it-IT" sz="1200" dirty="0">
              <a:sym typeface="Arial"/>
            </a:endParaRPr>
          </a:p>
          <a:p>
            <a:pPr mar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a </a:t>
            </a:r>
            <a:r>
              <a:rPr lang="it-IT" sz="1200" dirty="0" err="1">
                <a:sym typeface="Arial"/>
              </a:rPr>
              <a:t>restrictive</a:t>
            </a:r>
            <a:r>
              <a:rPr lang="it-IT" sz="1200" dirty="0">
                <a:sym typeface="Arial"/>
              </a:rPr>
              <a:t> policy on </a:t>
            </a:r>
            <a:r>
              <a:rPr lang="it-IT" sz="1200" dirty="0" err="1">
                <a:sym typeface="Arial"/>
              </a:rPr>
              <a:t>immigration</a:t>
            </a:r>
            <a:endParaRPr lang="it-IT" sz="1200" dirty="0">
              <a:sym typeface="Arial"/>
            </a:endParaRPr>
          </a:p>
        </p:txBody>
      </p:sp>
      <p:sp>
        <p:nvSpPr>
          <p:cNvPr id="16" name="Google Shape;315;p32">
            <a:extLst>
              <a:ext uri="{FF2B5EF4-FFF2-40B4-BE49-F238E27FC236}">
                <a16:creationId xmlns:a16="http://schemas.microsoft.com/office/drawing/2014/main" id="{621E473B-9E7F-7446-BD4A-AF2DBBCA1C79}"/>
              </a:ext>
            </a:extLst>
          </p:cNvPr>
          <p:cNvSpPr txBox="1">
            <a:spLocks/>
          </p:cNvSpPr>
          <p:nvPr/>
        </p:nvSpPr>
        <p:spPr>
          <a:xfrm>
            <a:off x="3924084" y="304800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NATIONALISM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promotes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cosmopolitanism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promotes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nationalism</a:t>
            </a:r>
            <a:endParaRPr lang="it-IT" sz="12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23558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C106"/>
                </a:solidFill>
                <a:latin typeface="Montserrat" panose="020B0604020202020204" charset="0"/>
              </a:rPr>
              <a:t>CULTURAL VALUES</a:t>
            </a:r>
          </a:p>
        </p:txBody>
      </p:sp>
      <p:pic>
        <p:nvPicPr>
          <p:cNvPr id="5" name="Elemento grafico 4" descr="Gruppo di uomini con riempimento a tinta unita">
            <a:extLst>
              <a:ext uri="{FF2B5EF4-FFF2-40B4-BE49-F238E27FC236}">
                <a16:creationId xmlns:a16="http://schemas.microsoft.com/office/drawing/2014/main" id="{E3AD0B13-9D44-42D6-B861-787687534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88000" y="763200"/>
            <a:ext cx="468000" cy="468000"/>
          </a:xfrm>
          <a:prstGeom prst="rect">
            <a:avLst/>
          </a:prstGeom>
        </p:spPr>
      </p:pic>
      <p:sp>
        <p:nvSpPr>
          <p:cNvPr id="19" name="Google Shape;312;p32">
            <a:extLst>
              <a:ext uri="{FF2B5EF4-FFF2-40B4-BE49-F238E27FC236}">
                <a16:creationId xmlns:a16="http://schemas.microsoft.com/office/drawing/2014/main" id="{A3136EAE-BA1B-D941-91EA-26C089E741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599" y="1466850"/>
            <a:ext cx="2649579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CIVLIB_LAWORDER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0 = strongly promotes civil liberties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10 = strongly promotes tough measures to fight crime</a:t>
            </a:r>
            <a:endParaRPr sz="1200" dirty="0">
              <a:sym typeface="Arial"/>
            </a:endParaRPr>
          </a:p>
        </p:txBody>
      </p:sp>
      <p:sp>
        <p:nvSpPr>
          <p:cNvPr id="21" name="Google Shape;315;p32">
            <a:extLst>
              <a:ext uri="{FF2B5EF4-FFF2-40B4-BE49-F238E27FC236}">
                <a16:creationId xmlns:a16="http://schemas.microsoft.com/office/drawing/2014/main" id="{192EB5D3-9209-D043-A503-03EDDB7D0259}"/>
              </a:ext>
            </a:extLst>
          </p:cNvPr>
          <p:cNvSpPr txBox="1">
            <a:spLocks/>
          </p:cNvSpPr>
          <p:nvPr/>
        </p:nvSpPr>
        <p:spPr>
          <a:xfrm>
            <a:off x="847600" y="3048000"/>
            <a:ext cx="2649578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GALTAN</a:t>
            </a:r>
          </a:p>
          <a:p>
            <a:pPr mar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Libertarian</a:t>
            </a:r>
            <a:r>
              <a:rPr lang="it-IT" sz="1200" dirty="0">
                <a:sym typeface="Arial"/>
              </a:rPr>
              <a:t>/</a:t>
            </a:r>
            <a:r>
              <a:rPr lang="it-IT" sz="1200" dirty="0" err="1">
                <a:sym typeface="Arial"/>
              </a:rPr>
              <a:t>Postmaterialist</a:t>
            </a:r>
            <a:endParaRPr lang="it-IT" sz="1200" dirty="0">
              <a:sym typeface="Arial"/>
            </a:endParaRPr>
          </a:p>
          <a:p>
            <a:pPr mar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Traditional</a:t>
            </a:r>
            <a:r>
              <a:rPr lang="it-IT" sz="1200" dirty="0">
                <a:sym typeface="Arial"/>
              </a:rPr>
              <a:t>/</a:t>
            </a:r>
            <a:r>
              <a:rPr lang="it-IT" sz="1200" dirty="0" err="1">
                <a:sym typeface="Arial"/>
              </a:rPr>
              <a:t>Authoritarian</a:t>
            </a:r>
            <a:endParaRPr lang="it-IT" sz="1200" dirty="0">
              <a:sym typeface="Arial"/>
            </a:endParaRPr>
          </a:p>
        </p:txBody>
      </p:sp>
      <p:sp>
        <p:nvSpPr>
          <p:cNvPr id="22" name="Google Shape;312;p32">
            <a:extLst>
              <a:ext uri="{FF2B5EF4-FFF2-40B4-BE49-F238E27FC236}">
                <a16:creationId xmlns:a16="http://schemas.microsoft.com/office/drawing/2014/main" id="{F3E90C55-04B5-D34C-AEAB-1072D81EA59D}"/>
              </a:ext>
            </a:extLst>
          </p:cNvPr>
          <p:cNvSpPr txBox="1">
            <a:spLocks/>
          </p:cNvSpPr>
          <p:nvPr/>
        </p:nvSpPr>
        <p:spPr>
          <a:xfrm>
            <a:off x="3924084" y="146685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sz="1400" b="1" dirty="0">
                <a:solidFill>
                  <a:schemeClr val="tx1"/>
                </a:solidFill>
              </a:rPr>
              <a:t>SOCIAL LIFESTYLE </a:t>
            </a:r>
            <a:r>
              <a:rPr lang="it-IT" sz="1400" b="1" baseline="30000" dirty="0">
                <a:solidFill>
                  <a:schemeClr val="tx1"/>
                </a:solidFill>
              </a:rPr>
              <a:t>1</a:t>
            </a:r>
            <a:endParaRPr lang="it-IT" sz="1200" b="1" baseline="30000" dirty="0">
              <a:solidFill>
                <a:schemeClr val="tx1"/>
              </a:solidFill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supports</a:t>
            </a:r>
            <a:r>
              <a:rPr lang="it-IT" sz="1200" dirty="0">
                <a:sym typeface="Arial"/>
              </a:rPr>
              <a:t> liberal </a:t>
            </a:r>
            <a:r>
              <a:rPr lang="it-IT" sz="1200" dirty="0" err="1">
                <a:sym typeface="Arial"/>
              </a:rPr>
              <a:t>policies</a:t>
            </a:r>
            <a:endParaRPr lang="it-IT" sz="1000" dirty="0">
              <a:sym typeface="Arial"/>
            </a:endParaRPr>
          </a:p>
          <a:p>
            <a:pPr mar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opposes</a:t>
            </a:r>
            <a:r>
              <a:rPr lang="it-IT" sz="1200" dirty="0">
                <a:sym typeface="Arial"/>
              </a:rPr>
              <a:t> liberal </a:t>
            </a:r>
            <a:r>
              <a:rPr lang="it-IT" sz="1200" dirty="0" err="1">
                <a:sym typeface="Arial"/>
              </a:rPr>
              <a:t>policies</a:t>
            </a:r>
            <a:endParaRPr lang="it-IT" sz="1000" dirty="0">
              <a:sym typeface="Arial"/>
            </a:endParaRPr>
          </a:p>
          <a:p>
            <a:pPr marL="0" indent="0">
              <a:buFont typeface="Montserrat"/>
              <a:buNone/>
            </a:pPr>
            <a:endParaRPr lang="it-IT" sz="1200" dirty="0">
              <a:sym typeface="Arial"/>
            </a:endParaRPr>
          </a:p>
        </p:txBody>
      </p:sp>
      <p:sp>
        <p:nvSpPr>
          <p:cNvPr id="23" name="Google Shape;315;p32">
            <a:extLst>
              <a:ext uri="{FF2B5EF4-FFF2-40B4-BE49-F238E27FC236}">
                <a16:creationId xmlns:a16="http://schemas.microsoft.com/office/drawing/2014/main" id="{CF2215E3-1F7A-894E-809E-732F77654E87}"/>
              </a:ext>
            </a:extLst>
          </p:cNvPr>
          <p:cNvSpPr txBox="1">
            <a:spLocks/>
          </p:cNvSpPr>
          <p:nvPr/>
        </p:nvSpPr>
        <p:spPr>
          <a:xfrm>
            <a:off x="3924084" y="304800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solidFill>
                  <a:schemeClr val="tx1"/>
                </a:solidFill>
              </a:rPr>
              <a:t>RELIGIOUS_PRINCIPLES</a:t>
            </a: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opposes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religious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principles</a:t>
            </a:r>
            <a:r>
              <a:rPr lang="it-IT" sz="1200" dirty="0">
                <a:sym typeface="Arial"/>
              </a:rPr>
              <a:t> in </a:t>
            </a:r>
            <a:r>
              <a:rPr lang="it-IT" sz="1200" dirty="0" err="1">
                <a:sym typeface="Arial"/>
              </a:rPr>
              <a:t>politics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supports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religious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principles</a:t>
            </a:r>
            <a:r>
              <a:rPr lang="it-IT" sz="1200" dirty="0">
                <a:sym typeface="Arial"/>
              </a:rPr>
              <a:t> in </a:t>
            </a:r>
            <a:r>
              <a:rPr lang="it-IT" sz="1200" dirty="0" err="1">
                <a:sym typeface="Arial"/>
              </a:rPr>
              <a:t>politics</a:t>
            </a:r>
            <a:endParaRPr lang="it-IT" sz="1200" dirty="0">
              <a:sym typeface="Arial"/>
            </a:endParaRPr>
          </a:p>
        </p:txBody>
      </p:sp>
      <p:sp>
        <p:nvSpPr>
          <p:cNvPr id="24" name="Google Shape;315;p32">
            <a:extLst>
              <a:ext uri="{FF2B5EF4-FFF2-40B4-BE49-F238E27FC236}">
                <a16:creationId xmlns:a16="http://schemas.microsoft.com/office/drawing/2014/main" id="{EE0700B4-E3E2-6349-85DE-F96E83B21C69}"/>
              </a:ext>
            </a:extLst>
          </p:cNvPr>
          <p:cNvSpPr txBox="1">
            <a:spLocks/>
          </p:cNvSpPr>
          <p:nvPr/>
        </p:nvSpPr>
        <p:spPr>
          <a:xfrm>
            <a:off x="0" y="4749851"/>
            <a:ext cx="5054021" cy="28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800" baseline="30000" dirty="0">
                <a:sym typeface="Arial"/>
              </a:rPr>
              <a:t>1 </a:t>
            </a:r>
            <a:r>
              <a:rPr lang="it-IT" sz="800" dirty="0">
                <a:sym typeface="Arial"/>
              </a:rPr>
              <a:t>For </a:t>
            </a:r>
            <a:r>
              <a:rPr lang="it-IT" sz="800" dirty="0" err="1">
                <a:sym typeface="Arial"/>
              </a:rPr>
              <a:t>example</a:t>
            </a:r>
            <a:r>
              <a:rPr lang="it-IT" sz="800" dirty="0">
                <a:sym typeface="Arial"/>
              </a:rPr>
              <a:t>, </a:t>
            </a:r>
            <a:r>
              <a:rPr lang="it-IT" sz="800" dirty="0" err="1">
                <a:sym typeface="Arial"/>
              </a:rPr>
              <a:t>how</a:t>
            </a:r>
            <a:r>
              <a:rPr lang="it-IT" sz="800" dirty="0">
                <a:sym typeface="Arial"/>
              </a:rPr>
              <a:t> </a:t>
            </a:r>
            <a:r>
              <a:rPr lang="it-IT" sz="800" dirty="0" err="1">
                <a:sym typeface="Arial"/>
              </a:rPr>
              <a:t>much</a:t>
            </a:r>
            <a:r>
              <a:rPr lang="it-IT" sz="800" dirty="0">
                <a:sym typeface="Arial"/>
              </a:rPr>
              <a:t> a party </a:t>
            </a:r>
            <a:r>
              <a:rPr lang="it-IT" sz="800" dirty="0" err="1">
                <a:sym typeface="Arial"/>
              </a:rPr>
              <a:t>supports</a:t>
            </a:r>
            <a:r>
              <a:rPr lang="it-IT" sz="800" dirty="0">
                <a:sym typeface="Arial"/>
              </a:rPr>
              <a:t> </a:t>
            </a:r>
            <a:r>
              <a:rPr lang="it-IT" sz="800" dirty="0" err="1">
                <a:sym typeface="Arial"/>
              </a:rPr>
              <a:t>women</a:t>
            </a:r>
            <a:r>
              <a:rPr lang="it-IT" sz="800" dirty="0">
                <a:sym typeface="Arial"/>
              </a:rPr>
              <a:t> and </a:t>
            </a:r>
            <a:r>
              <a:rPr lang="it-IT" sz="800" dirty="0" err="1">
                <a:sym typeface="Arial"/>
              </a:rPr>
              <a:t>homosexuals</a:t>
            </a:r>
            <a:r>
              <a:rPr lang="it-IT" sz="800" dirty="0">
                <a:sym typeface="Arial"/>
              </a:rPr>
              <a:t> </a:t>
            </a:r>
            <a:r>
              <a:rPr lang="it-IT" sz="800" dirty="0" err="1">
                <a:sym typeface="Arial"/>
              </a:rPr>
              <a:t>rights</a:t>
            </a:r>
            <a:r>
              <a:rPr lang="it-IT" sz="800" dirty="0">
                <a:sym typeface="Arial"/>
              </a:rPr>
              <a:t>. </a:t>
            </a:r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EBED0AAC-8B1A-0E43-8A29-46324870BA58}"/>
              </a:ext>
            </a:extLst>
          </p:cNvPr>
          <p:cNvCxnSpPr/>
          <p:nvPr/>
        </p:nvCxnSpPr>
        <p:spPr>
          <a:xfrm>
            <a:off x="0" y="4652211"/>
            <a:ext cx="1860884" cy="0"/>
          </a:xfrm>
          <a:prstGeom prst="line">
            <a:avLst/>
          </a:prstGeom>
          <a:ln w="19050">
            <a:solidFill>
              <a:srgbClr val="FFC1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188211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6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" name="Google Shape;124;p19">
            <a:extLst>
              <a:ext uri="{FF2B5EF4-FFF2-40B4-BE49-F238E27FC236}">
                <a16:creationId xmlns:a16="http://schemas.microsoft.com/office/drawing/2014/main" id="{1C4720FB-9811-4CE3-B7A7-01F9A9F61451}"/>
              </a:ext>
            </a:extLst>
          </p:cNvPr>
          <p:cNvSpPr txBox="1">
            <a:spLocks/>
          </p:cNvSpPr>
          <p:nvPr/>
        </p:nvSpPr>
        <p:spPr>
          <a:xfrm>
            <a:off x="838350" y="706970"/>
            <a:ext cx="5324100" cy="5251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200" b="1" dirty="0">
                <a:solidFill>
                  <a:srgbClr val="FFC106"/>
                </a:solidFill>
                <a:latin typeface="Montserrat" panose="020B0604020202020204" charset="0"/>
              </a:rPr>
              <a:t>OTHER ISSUES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63C665F5-9637-47B3-B077-AE721470CC5D}"/>
              </a:ext>
            </a:extLst>
          </p:cNvPr>
          <p:cNvGrpSpPr/>
          <p:nvPr/>
        </p:nvGrpSpPr>
        <p:grpSpPr>
          <a:xfrm>
            <a:off x="288000" y="632823"/>
            <a:ext cx="468000" cy="673431"/>
            <a:chOff x="288000" y="764108"/>
            <a:chExt cx="468000" cy="673431"/>
          </a:xfrm>
        </p:grpSpPr>
        <p:pic>
          <p:nvPicPr>
            <p:cNvPr id="5" name="Elemento grafico 4" descr="Freccia: diritta con riempimento a tinta unita">
              <a:extLst>
                <a:ext uri="{FF2B5EF4-FFF2-40B4-BE49-F238E27FC236}">
                  <a16:creationId xmlns:a16="http://schemas.microsoft.com/office/drawing/2014/main" id="{E3AD0B13-9D44-42D6-B861-787687534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88000" y="764108"/>
              <a:ext cx="468000" cy="468000"/>
            </a:xfrm>
            <a:prstGeom prst="rect">
              <a:avLst/>
            </a:prstGeom>
          </p:spPr>
        </p:pic>
        <p:pic>
          <p:nvPicPr>
            <p:cNvPr id="18" name="Elemento grafico 17" descr="Freccia: diritta con riempimento a tinta unita">
              <a:extLst>
                <a:ext uri="{FF2B5EF4-FFF2-40B4-BE49-F238E27FC236}">
                  <a16:creationId xmlns:a16="http://schemas.microsoft.com/office/drawing/2014/main" id="{1FE1A8FB-6FDB-4243-BCB0-74BD776E2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 flipH="1">
              <a:off x="288000" y="969539"/>
              <a:ext cx="468000" cy="468000"/>
            </a:xfrm>
            <a:prstGeom prst="rect">
              <a:avLst/>
            </a:prstGeom>
          </p:spPr>
        </p:pic>
      </p:grpSp>
      <p:sp>
        <p:nvSpPr>
          <p:cNvPr id="22" name="Google Shape;312;p32">
            <a:extLst>
              <a:ext uri="{FF2B5EF4-FFF2-40B4-BE49-F238E27FC236}">
                <a16:creationId xmlns:a16="http://schemas.microsoft.com/office/drawing/2014/main" id="{2392272E-7BC7-0949-AB79-166D8F673F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7599" y="1466850"/>
            <a:ext cx="2761875" cy="13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tx1"/>
                </a:solidFill>
              </a:rPr>
              <a:t>ENVIRONMENT</a:t>
            </a:r>
            <a:endParaRPr sz="12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0 = favors environmental protection over economic growth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ym typeface="Arial"/>
              </a:rPr>
              <a:t>10 = favors economic growth over environmental protection</a:t>
            </a:r>
            <a:endParaRPr sz="1200" dirty="0">
              <a:sym typeface="Arial"/>
            </a:endParaRPr>
          </a:p>
        </p:txBody>
      </p:sp>
      <p:sp>
        <p:nvSpPr>
          <p:cNvPr id="23" name="Google Shape;315;p32">
            <a:extLst>
              <a:ext uri="{FF2B5EF4-FFF2-40B4-BE49-F238E27FC236}">
                <a16:creationId xmlns:a16="http://schemas.microsoft.com/office/drawing/2014/main" id="{6A506364-D9F2-454B-8ACF-1C681761A1A8}"/>
              </a:ext>
            </a:extLst>
          </p:cNvPr>
          <p:cNvSpPr txBox="1">
            <a:spLocks/>
          </p:cNvSpPr>
          <p:nvPr/>
        </p:nvSpPr>
        <p:spPr>
          <a:xfrm>
            <a:off x="847600" y="3048000"/>
            <a:ext cx="2649578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REGIONS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political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decentralization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opposes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political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decentralization</a:t>
            </a:r>
            <a:endParaRPr lang="it-IT" sz="1200" dirty="0">
              <a:sym typeface="Arial"/>
            </a:endParaRPr>
          </a:p>
        </p:txBody>
      </p:sp>
      <p:sp>
        <p:nvSpPr>
          <p:cNvPr id="24" name="Google Shape;312;p32">
            <a:extLst>
              <a:ext uri="{FF2B5EF4-FFF2-40B4-BE49-F238E27FC236}">
                <a16:creationId xmlns:a16="http://schemas.microsoft.com/office/drawing/2014/main" id="{61EFFA84-046C-7A4C-BEBD-1518D7699CD0}"/>
              </a:ext>
            </a:extLst>
          </p:cNvPr>
          <p:cNvSpPr txBox="1">
            <a:spLocks/>
          </p:cNvSpPr>
          <p:nvPr/>
        </p:nvSpPr>
        <p:spPr>
          <a:xfrm>
            <a:off x="3924084" y="146685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it-IT" sz="1400" b="1" dirty="0">
                <a:solidFill>
                  <a:schemeClr val="tx1"/>
                </a:solidFill>
              </a:rPr>
              <a:t>EU_POSITION</a:t>
            </a:r>
            <a:endParaRPr lang="it-IT" sz="1200" b="1" dirty="0">
              <a:solidFill>
                <a:schemeClr val="tx1"/>
              </a:solidFill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1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opposes</a:t>
            </a:r>
            <a:r>
              <a:rPr lang="it-IT" sz="1200" dirty="0">
                <a:sym typeface="Arial"/>
              </a:rPr>
              <a:t> EU </a:t>
            </a:r>
            <a:r>
              <a:rPr lang="it-IT" sz="1200" dirty="0" err="1">
                <a:sym typeface="Arial"/>
              </a:rPr>
              <a:t>integration</a:t>
            </a:r>
            <a:endParaRPr lang="it-IT" sz="1200" dirty="0">
              <a:sym typeface="Arial"/>
            </a:endParaRPr>
          </a:p>
          <a:p>
            <a:pPr marL="0" indent="0">
              <a:buFont typeface="Montserrat"/>
              <a:buNone/>
            </a:pPr>
            <a:r>
              <a:rPr lang="it-IT" sz="1200" dirty="0">
                <a:sym typeface="Arial"/>
              </a:rPr>
              <a:t>7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favors</a:t>
            </a:r>
            <a:r>
              <a:rPr lang="it-IT" sz="1200" dirty="0">
                <a:sym typeface="Arial"/>
              </a:rPr>
              <a:t> EU </a:t>
            </a:r>
            <a:r>
              <a:rPr lang="it-IT" sz="1200" dirty="0" err="1">
                <a:sym typeface="Arial"/>
              </a:rPr>
              <a:t>integration</a:t>
            </a:r>
            <a:endParaRPr lang="it-IT" sz="1200" dirty="0">
              <a:sym typeface="Arial"/>
            </a:endParaRPr>
          </a:p>
        </p:txBody>
      </p:sp>
      <p:sp>
        <p:nvSpPr>
          <p:cNvPr id="25" name="Google Shape;315;p32">
            <a:extLst>
              <a:ext uri="{FF2B5EF4-FFF2-40B4-BE49-F238E27FC236}">
                <a16:creationId xmlns:a16="http://schemas.microsoft.com/office/drawing/2014/main" id="{8245257E-1BD6-C24D-BCD6-F1690F5489D7}"/>
              </a:ext>
            </a:extLst>
          </p:cNvPr>
          <p:cNvSpPr txBox="1">
            <a:spLocks/>
          </p:cNvSpPr>
          <p:nvPr/>
        </p:nvSpPr>
        <p:spPr>
          <a:xfrm>
            <a:off x="3924084" y="3048000"/>
            <a:ext cx="26532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▸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▹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US" sz="1400" b="1" dirty="0">
                <a:solidFill>
                  <a:schemeClr val="tx1"/>
                </a:solidFill>
              </a:rPr>
              <a:t>URBAN_RURAL</a:t>
            </a:r>
            <a:endParaRPr lang="en-US" sz="1200" b="1" dirty="0">
              <a:solidFill>
                <a:schemeClr val="tx1"/>
              </a:solidFill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supports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urban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interests</a:t>
            </a:r>
            <a:endParaRPr lang="it-IT" sz="1200" dirty="0">
              <a:sym typeface="Arial"/>
            </a:endParaRPr>
          </a:p>
          <a:p>
            <a:pPr marL="0" lvl="0" indent="0">
              <a:buNone/>
            </a:pPr>
            <a:r>
              <a:rPr lang="it-IT" sz="1200" dirty="0">
                <a:sym typeface="Arial"/>
              </a:rPr>
              <a:t>10 = </a:t>
            </a:r>
            <a:r>
              <a:rPr lang="it-IT" sz="1200" dirty="0" err="1">
                <a:sym typeface="Arial"/>
              </a:rPr>
              <a:t>strongly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supports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rural</a:t>
            </a:r>
            <a:r>
              <a:rPr lang="it-IT" sz="1200" dirty="0">
                <a:sym typeface="Arial"/>
              </a:rPr>
              <a:t> </a:t>
            </a:r>
            <a:r>
              <a:rPr lang="it-IT" sz="1200" dirty="0" err="1">
                <a:sym typeface="Arial"/>
              </a:rPr>
              <a:t>interests</a:t>
            </a:r>
            <a:endParaRPr lang="it-IT" sz="1200" dirty="0"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0677716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9900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FE9900"/>
                </a:solidFill>
              </a:rPr>
              <a:t>2.</a:t>
            </a:r>
            <a:endParaRPr sz="7200" dirty="0">
              <a:solidFill>
                <a:srgbClr val="FE99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DESCRIPTIVE STATISTICS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6724950" y="331285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Preliminary analysis</a:t>
            </a:r>
            <a:endParaRPr b="1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4294967295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973665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DCE2E7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666</Words>
  <Application>Microsoft Office PowerPoint</Application>
  <PresentationFormat>Presentazione su schermo (16:9)</PresentationFormat>
  <Paragraphs>224</Paragraphs>
  <Slides>32</Slides>
  <Notes>32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Barlow Light</vt:lpstr>
      <vt:lpstr>Karla</vt:lpstr>
      <vt:lpstr>Arial</vt:lpstr>
      <vt:lpstr>Montserrat</vt:lpstr>
      <vt:lpstr>Arviragus template</vt:lpstr>
      <vt:lpstr>MAPPING EUROPEAN POLITICAL PARTIES</vt:lpstr>
      <vt:lpstr>RESEARCH QUESTIONS</vt:lpstr>
      <vt:lpstr>1. DATA SUMMARY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2. DESCRIPTIVE STATISTICS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3. PRINCIPAL COMPONENT ANALYSIS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4. K-MEANS</vt:lpstr>
      <vt:lpstr>Presentazione standard di PowerPoint</vt:lpstr>
      <vt:lpstr>Presentazione standard di PowerPoint</vt:lpstr>
      <vt:lpstr>Presentazione standard di PowerPoint</vt:lpstr>
      <vt:lpstr>5. HIERARCHICAL CLUSTERING</vt:lpstr>
      <vt:lpstr>Presentazione standard di PowerPoint</vt:lpstr>
      <vt:lpstr>Presentazione standard di PowerPoint</vt:lpstr>
      <vt:lpstr>Presentazione standard di PowerPoint</vt:lpstr>
      <vt:lpstr>6. CONCLUSION</vt:lpstr>
      <vt:lpstr>K-MEANS vs  HIERARCHICAL CLUSTERING</vt:lpstr>
      <vt:lpstr>Presentazione standard di PowerPoint</vt:lpstr>
      <vt:lpstr>FINAL COMPARISON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Marco Cazzola</cp:lastModifiedBy>
  <cp:revision>17</cp:revision>
  <dcterms:modified xsi:type="dcterms:W3CDTF">2021-08-29T09:52:51Z</dcterms:modified>
</cp:coreProperties>
</file>